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4" r:id="rId1"/>
  </p:sldMasterIdLst>
  <p:notesMasterIdLst>
    <p:notesMasterId r:id="rId18"/>
  </p:notesMasterIdLst>
  <p:handoutMasterIdLst>
    <p:handoutMasterId r:id="rId19"/>
  </p:handoutMasterIdLst>
  <p:sldIdLst>
    <p:sldId id="256" r:id="rId2"/>
    <p:sldId id="257" r:id="rId3"/>
    <p:sldId id="258" r:id="rId4"/>
    <p:sldId id="259" r:id="rId5"/>
    <p:sldId id="260" r:id="rId6"/>
    <p:sldId id="261" r:id="rId7"/>
    <p:sldId id="262" r:id="rId8"/>
    <p:sldId id="268" r:id="rId9"/>
    <p:sldId id="267" r:id="rId10"/>
    <p:sldId id="265" r:id="rId11"/>
    <p:sldId id="266" r:id="rId12"/>
    <p:sldId id="269" r:id="rId13"/>
    <p:sldId id="270" r:id="rId14"/>
    <p:sldId id="271" r:id="rId15"/>
    <p:sldId id="263" r:id="rId16"/>
    <p:sldId id="264"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pos="4196" userDrawn="1">
          <p15:clr>
            <a:srgbClr val="A4A3A4"/>
          </p15:clr>
        </p15:guide>
        <p15:guide id="2" pos="120" userDrawn="1">
          <p15:clr>
            <a:srgbClr val="A4A3A4"/>
          </p15:clr>
        </p15:guide>
        <p15:guide id="3" pos="192" userDrawn="1">
          <p15:clr>
            <a:srgbClr val="A4A3A4"/>
          </p15:clr>
        </p15:guide>
        <p15:guide id="4" orient="horz" pos="2918" userDrawn="1">
          <p15:clr>
            <a:srgbClr val="A4A3A4"/>
          </p15:clr>
        </p15:guide>
        <p15:guide id="5" orient="horz" pos="2397" userDrawn="1">
          <p15:clr>
            <a:srgbClr val="A4A3A4"/>
          </p15:clr>
        </p15:guide>
        <p15:guide id="6" orient="horz" pos="1491" userDrawn="1">
          <p15:clr>
            <a:srgbClr val="A4A3A4"/>
          </p15:clr>
        </p15:guide>
        <p15:guide id="7" pos="288" userDrawn="1">
          <p15:clr>
            <a:srgbClr val="A4A3A4"/>
          </p15:clr>
        </p15:guide>
        <p15:guide id="8" pos="1176" userDrawn="1">
          <p15:clr>
            <a:srgbClr val="A4A3A4"/>
          </p15:clr>
        </p15:guide>
        <p15:guide id="9" pos="2880" userDrawn="1">
          <p15:clr>
            <a:srgbClr val="A4A3A4"/>
          </p15:clr>
        </p15:guide>
        <p15:guide id="10" pos="2077" userDrawn="1">
          <p15:clr>
            <a:srgbClr val="A4A3A4"/>
          </p15:clr>
        </p15:guide>
        <p15:guide id="11" orient="horz" pos="890" userDrawn="1">
          <p15:clr>
            <a:srgbClr val="A4A3A4"/>
          </p15:clr>
        </p15:guide>
        <p15:guide id="12" orient="horz" pos="1201"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72C"/>
    <a:srgbClr val="FFDE81"/>
    <a:srgbClr val="FFD358"/>
    <a:srgbClr val="8031A7"/>
    <a:srgbClr val="BFBFBF"/>
    <a:srgbClr val="007A97"/>
    <a:srgbClr val="FAB200"/>
    <a:srgbClr val="7D5900"/>
    <a:srgbClr val="FFE29E"/>
    <a:srgbClr val="FFF4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6690"/>
    <p:restoredTop sz="57960" autoAdjust="0"/>
  </p:normalViewPr>
  <p:slideViewPr>
    <p:cSldViewPr snapToGrid="0" snapToObjects="1">
      <p:cViewPr varScale="1">
        <p:scale>
          <a:sx n="92" d="100"/>
          <a:sy n="92" d="100"/>
        </p:scale>
        <p:origin x="-2676" y="-102"/>
      </p:cViewPr>
      <p:guideLst>
        <p:guide orient="horz" pos="2918"/>
        <p:guide orient="horz" pos="2397"/>
        <p:guide orient="horz" pos="1491"/>
        <p:guide orient="horz" pos="890"/>
        <p:guide orient="horz" pos="1201"/>
        <p:guide pos="4196"/>
        <p:guide pos="120"/>
        <p:guide pos="192"/>
        <p:guide pos="288"/>
        <p:guide pos="1176"/>
        <p:guide pos="2880"/>
        <p:guide pos="2077"/>
      </p:guideLst>
    </p:cSldViewPr>
  </p:slideViewPr>
  <p:notesTextViewPr>
    <p:cViewPr>
      <p:scale>
        <a:sx n="135" d="100"/>
        <a:sy n="135" d="100"/>
      </p:scale>
      <p:origin x="0" y="0"/>
    </p:cViewPr>
  </p:notesTextViewPr>
  <p:sorterViewPr>
    <p:cViewPr>
      <p:scale>
        <a:sx n="200" d="100"/>
        <a:sy n="200" d="100"/>
      </p:scale>
      <p:origin x="0" y="1656"/>
    </p:cViewPr>
  </p:sorterViewPr>
  <p:notesViewPr>
    <p:cSldViewPr snapToGrid="0" snapToObjects="1">
      <p:cViewPr varScale="1">
        <p:scale>
          <a:sx n="94" d="100"/>
          <a:sy n="94" d="100"/>
        </p:scale>
        <p:origin x="-3750" y="-11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AE2D00C-46DC-0F47-B2AC-989F5DFB1A7F}" type="datetimeFigureOut">
              <a:rPr lang="en-US" smtClean="0"/>
              <a:t>7/27/2018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E6F642-BC8A-F24D-81C7-A1734C779D91}" type="slidenum">
              <a:rPr lang="en-US" smtClean="0"/>
              <a:t>‹#›</a:t>
            </a:fld>
            <a:endParaRPr lang="en-US"/>
          </a:p>
        </p:txBody>
      </p:sp>
    </p:spTree>
    <p:extLst>
      <p:ext uri="{BB962C8B-B14F-4D97-AF65-F5344CB8AC3E}">
        <p14:creationId xmlns:p14="http://schemas.microsoft.com/office/powerpoint/2010/main" val="197281963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553683" y="199103"/>
            <a:ext cx="5887757" cy="331182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 name="Notes Placeholder 10"/>
          <p:cNvSpPr>
            <a:spLocks noGrp="1"/>
          </p:cNvSpPr>
          <p:nvPr>
            <p:ph type="body" sz="quarter" idx="3"/>
          </p:nvPr>
        </p:nvSpPr>
        <p:spPr>
          <a:xfrm>
            <a:off x="563842" y="3612198"/>
            <a:ext cx="5877597" cy="5285995"/>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1312107"/>
      </p:ext>
    </p:extLst>
  </p:cSld>
  <p:clrMap bg1="lt1" tx1="dk1" bg2="dk2" tx2="lt2" accent1="accent1" accent2="accent2" accent3="accent3" accent4="accent4" accent5="accent5" accent6="accent6" hlink="hlink" folHlink="folHlink"/>
  <p:hf hdr="0" dt="0"/>
  <p:notesStyle>
    <a:lvl1pPr marL="158750" indent="0" algn="l" defTabSz="914400" rtl="0" eaLnBrk="1" latinLnBrk="0" hangingPunct="1">
      <a:buNone/>
      <a:tabLst/>
      <a:defRPr sz="8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r>
              <a:rPr lang="en-US" dirty="0" smtClean="0"/>
              <a:t>The goal of this Practice Lab is to get DSE Studio installed, configured, and perform a single query (to act as our install verification).</a:t>
            </a:r>
            <a:endParaRPr lang="en-US" dirty="0"/>
          </a:p>
        </p:txBody>
      </p:sp>
    </p:spTree>
    <p:extLst>
      <p:ext uri="{BB962C8B-B14F-4D97-AF65-F5344CB8AC3E}">
        <p14:creationId xmlns:p14="http://schemas.microsoft.com/office/powerpoint/2010/main" val="37867108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Go</a:t>
            </a:r>
            <a:r>
              <a:rPr lang="en-US" baseline="0" dirty="0" smtClean="0"/>
              <a:t> farther in this Practice Lab: given sample syntax, build something new.</a:t>
            </a:r>
            <a:endParaRPr lang="en-US" dirty="0" smtClean="0"/>
          </a:p>
          <a:p>
            <a:endParaRPr lang="en-US" dirty="0" smtClean="0"/>
          </a:p>
          <a:p>
            <a:r>
              <a:rPr lang="en-US" b="1" dirty="0" smtClean="0"/>
              <a:t>This lab may not fit on your box:</a:t>
            </a:r>
          </a:p>
          <a:p>
            <a:endParaRPr lang="en-US" dirty="0" smtClean="0"/>
          </a:p>
          <a:p>
            <a:pPr marL="330200" indent="-171450">
              <a:buFont typeface="Arial" pitchFamily="34" charset="0"/>
              <a:buChar char="•"/>
            </a:pPr>
            <a:r>
              <a:rPr lang="en-US" dirty="0" smtClean="0"/>
              <a:t>If you are running on a single Linux OS with 8 GM RAM, this Practice Lab may fail due to (insufficient</a:t>
            </a:r>
            <a:r>
              <a:rPr lang="en-US" baseline="0" dirty="0" smtClean="0"/>
              <a:t> resource, RAM). If so, your instructor may ask that you move on. This Practice Lab could generally operate on very small sized data when given 12 GB RAM, which is still below recommended values, </a:t>
            </a:r>
            <a:r>
              <a:rPr lang="en-US" baseline="0" dirty="0" err="1" smtClean="0"/>
              <a:t>fyi</a:t>
            </a:r>
            <a:r>
              <a:rPr lang="en-US" baseline="0" dirty="0" smtClean="0"/>
              <a:t>.  </a:t>
            </a:r>
            <a:endParaRPr lang="en-US" dirty="0"/>
          </a:p>
        </p:txBody>
      </p:sp>
    </p:spTree>
    <p:extLst>
      <p:ext uri="{BB962C8B-B14F-4D97-AF65-F5344CB8AC3E}">
        <p14:creationId xmlns:p14="http://schemas.microsoft.com/office/powerpoint/2010/main" val="3432414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Complete all steps as listed above.</a:t>
            </a:r>
          </a:p>
          <a:p>
            <a:endParaRPr lang="en-US" dirty="0" smtClean="0"/>
          </a:p>
          <a:p>
            <a:pPr marL="330200" indent="-171450">
              <a:buFont typeface="Arial" pitchFamily="34" charset="0"/>
              <a:buChar char="•"/>
            </a:pPr>
            <a:r>
              <a:rPr lang="en-US" dirty="0" smtClean="0"/>
              <a:t>In Challenge 3, we attempt to run Spark/SQL using DSE Studio</a:t>
            </a:r>
          </a:p>
          <a:p>
            <a:pPr marL="330200" indent="-171450">
              <a:buFont typeface="Arial" pitchFamily="34" charset="0"/>
              <a:buChar char="•"/>
            </a:pPr>
            <a:endParaRPr lang="en-US" dirty="0" smtClean="0"/>
          </a:p>
          <a:p>
            <a:pPr marL="330200" indent="-171450">
              <a:buFont typeface="Arial" pitchFamily="34" charset="0"/>
              <a:buChar char="•"/>
            </a:pPr>
            <a:r>
              <a:rPr lang="en-US" dirty="0" smtClean="0"/>
              <a:t>Spark/SQL is forked from Hive/SQL version 1.x, which is largely similar to ANSI SQL/99. If all works well, you should be able to run a standard SQL join of two small tables.</a:t>
            </a:r>
          </a:p>
          <a:p>
            <a:pPr marL="330200" indent="-171450">
              <a:buFont typeface="Arial" pitchFamily="34" charset="0"/>
              <a:buChar char="•"/>
            </a:pPr>
            <a:endParaRPr lang="en-US" dirty="0" smtClean="0"/>
          </a:p>
          <a:p>
            <a:pPr marL="330200" indent="-171450">
              <a:buFont typeface="Arial" pitchFamily="34" charset="0"/>
              <a:buChar char="•"/>
            </a:pPr>
            <a:r>
              <a:rPr lang="en-US" dirty="0" smtClean="0"/>
              <a:t>Shutdown your single node DSE Core</a:t>
            </a:r>
          </a:p>
          <a:p>
            <a:pPr marL="330200" indent="-171450">
              <a:buFont typeface="Arial" pitchFamily="34" charset="0"/>
              <a:buChar char="•"/>
            </a:pPr>
            <a:r>
              <a:rPr lang="en-US" dirty="0" smtClean="0"/>
              <a:t>Edit the </a:t>
            </a:r>
            <a:r>
              <a:rPr lang="en-US" dirty="0" err="1" smtClean="0"/>
              <a:t>dse.yaml</a:t>
            </a:r>
            <a:r>
              <a:rPr lang="en-US" dirty="0" smtClean="0"/>
              <a:t>;</a:t>
            </a:r>
            <a:r>
              <a:rPr lang="en-US" baseline="0" dirty="0" smtClean="0"/>
              <a:t> make the changes listed above.</a:t>
            </a:r>
          </a:p>
          <a:p>
            <a:pPr marL="330200" indent="-171450">
              <a:buFont typeface="Arial" pitchFamily="34" charset="0"/>
              <a:buChar char="•"/>
            </a:pPr>
            <a:r>
              <a:rPr lang="en-US" baseline="0" dirty="0" smtClean="0"/>
              <a:t>Restart DSE with a –k (DSE Analytics, Spark) option present. Do not add Search or Graph at this time; you likely wont have enough RAM.</a:t>
            </a:r>
          </a:p>
          <a:p>
            <a:pPr marL="330200" indent="-171450">
              <a:buFont typeface="Arial" pitchFamily="34" charset="0"/>
              <a:buChar char="•"/>
            </a:pPr>
            <a:endParaRPr lang="en-US" baseline="0" dirty="0" smtClean="0"/>
          </a:p>
          <a:p>
            <a:pPr marL="330200" indent="-171450">
              <a:buFont typeface="Arial" pitchFamily="34" charset="0"/>
              <a:buChar char="•"/>
            </a:pPr>
            <a:r>
              <a:rPr lang="en-US" baseline="0" dirty="0" smtClean="0"/>
              <a:t>Note: DSE may start, and the DSE Analytics sub-system may fail to initialize. If so, there will be errors in the DSE boot log; a topic we do not expand upon at this time. (We already know that we are grossly trying to run below recommended amounts of RAM, other.)</a:t>
            </a:r>
          </a:p>
          <a:p>
            <a:pPr marL="330200" indent="-171450">
              <a:buFont typeface="Arial" pitchFamily="34" charset="0"/>
              <a:buChar char="•"/>
            </a:pPr>
            <a:endParaRPr lang="en-US" baseline="0" dirty="0" smtClean="0"/>
          </a:p>
          <a:p>
            <a:pPr marL="330200" indent="-171450">
              <a:buFont typeface="Arial" pitchFamily="34" charset="0"/>
              <a:buChar char="•"/>
            </a:pPr>
            <a:r>
              <a:rPr lang="en-US" baseline="0" dirty="0" smtClean="0"/>
              <a:t>While not required; it's just easier to restart the DSE Studio Web UI daemon.</a:t>
            </a:r>
            <a:endParaRPr lang="en-US" dirty="0"/>
          </a:p>
        </p:txBody>
      </p:sp>
    </p:spTree>
    <p:extLst>
      <p:ext uri="{BB962C8B-B14F-4D97-AF65-F5344CB8AC3E}">
        <p14:creationId xmlns:p14="http://schemas.microsoft.com/office/powerpoint/2010/main" val="1030236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Complete all steps as listed above.</a:t>
            </a:r>
          </a:p>
          <a:p>
            <a:endParaRPr lang="en-US" dirty="0" smtClean="0"/>
          </a:p>
          <a:p>
            <a:pPr marL="330200" indent="-171450">
              <a:buFont typeface="Arial" pitchFamily="34" charset="0"/>
              <a:buChar char="•"/>
            </a:pPr>
            <a:r>
              <a:rPr lang="en-US" dirty="0" smtClean="0"/>
              <a:t>Using a Web browser, re-enter DSE Studio.</a:t>
            </a:r>
          </a:p>
          <a:p>
            <a:pPr marL="330200" indent="-171450">
              <a:buFont typeface="Arial" pitchFamily="34" charset="0"/>
              <a:buChar char="•"/>
            </a:pPr>
            <a:r>
              <a:rPr lang="en-US" dirty="0" smtClean="0"/>
              <a:t>Add a new cell, and use the Drop Down List Box to select,</a:t>
            </a:r>
            <a:r>
              <a:rPr lang="en-US" baseline="0" dirty="0" smtClean="0"/>
              <a:t> Spark SQL</a:t>
            </a:r>
          </a:p>
          <a:p>
            <a:pPr marL="330200" indent="-171450">
              <a:buFont typeface="Arial" pitchFamily="34" charset="0"/>
              <a:buChar char="•"/>
            </a:pPr>
            <a:endParaRPr lang="en-US" baseline="0" dirty="0" smtClean="0"/>
          </a:p>
          <a:p>
            <a:pPr marL="330200" indent="-171450">
              <a:buFont typeface="Arial" pitchFamily="34" charset="0"/>
              <a:buChar char="•"/>
            </a:pPr>
            <a:r>
              <a:rPr lang="en-US" baseline="0" dirty="0" smtClean="0"/>
              <a:t>To start, enter an inane query like, SELECT * FROM ( table )</a:t>
            </a:r>
          </a:p>
          <a:p>
            <a:pPr marL="330200" indent="-171450">
              <a:buFont typeface="Arial" pitchFamily="34" charset="0"/>
              <a:buChar char="•"/>
            </a:pPr>
            <a:endParaRPr lang="en-US" baseline="0" dirty="0" smtClean="0"/>
          </a:p>
          <a:p>
            <a:pPr marL="330200" indent="-171450">
              <a:buFont typeface="Arial" pitchFamily="34" charset="0"/>
              <a:buChar char="•"/>
            </a:pPr>
            <a:r>
              <a:rPr lang="en-US" baseline="0" dirty="0" smtClean="0"/>
              <a:t>Because we are failing to meet the required minimum runtime configuration (RAM), you may get the spurious error displayed above. Simply call to rerun your query, and it should likely complete.</a:t>
            </a:r>
          </a:p>
          <a:p>
            <a:pPr marL="330200" indent="-171450">
              <a:buFont typeface="Arial" pitchFamily="34" charset="0"/>
              <a:buChar char="•"/>
            </a:pPr>
            <a:endParaRPr lang="en-US" dirty="0"/>
          </a:p>
        </p:txBody>
      </p:sp>
    </p:spTree>
    <p:extLst>
      <p:ext uri="{BB962C8B-B14F-4D97-AF65-F5344CB8AC3E}">
        <p14:creationId xmlns:p14="http://schemas.microsoft.com/office/powerpoint/2010/main" val="3663594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Complete all steps as listed above.</a:t>
            </a:r>
          </a:p>
          <a:p>
            <a:endParaRPr lang="en-US" dirty="0" smtClean="0"/>
          </a:p>
          <a:p>
            <a:pPr marL="330200" indent="-171450">
              <a:buFont typeface="Arial" pitchFamily="34" charset="0"/>
              <a:buChar char="•"/>
            </a:pPr>
            <a:r>
              <a:rPr lang="en-US" dirty="0" smtClean="0"/>
              <a:t>Display of a successful query execution above.</a:t>
            </a:r>
            <a:endParaRPr lang="en-US" dirty="0"/>
          </a:p>
        </p:txBody>
      </p:sp>
    </p:spTree>
    <p:extLst>
      <p:ext uri="{BB962C8B-B14F-4D97-AF65-F5344CB8AC3E}">
        <p14:creationId xmlns:p14="http://schemas.microsoft.com/office/powerpoint/2010/main" val="2568286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sz="800" dirty="0" smtClean="0"/>
              <a:t>Complete all steps as listed above.</a:t>
            </a:r>
          </a:p>
          <a:p>
            <a:endParaRPr lang="en-US" sz="800" dirty="0" smtClean="0"/>
          </a:p>
          <a:p>
            <a:pPr marL="330200" indent="-171450">
              <a:buFont typeface="Arial" pitchFamily="34" charset="0"/>
              <a:buChar char="•"/>
            </a:pPr>
            <a:r>
              <a:rPr lang="en-US" sz="800" dirty="0" smtClean="0"/>
              <a:t>If you get the error above, give up.</a:t>
            </a:r>
          </a:p>
          <a:p>
            <a:pPr marL="330200" indent="-171450">
              <a:buFont typeface="Arial" pitchFamily="34" charset="0"/>
              <a:buChar char="•"/>
            </a:pPr>
            <a:endParaRPr lang="en-US" sz="800" dirty="0" smtClean="0"/>
          </a:p>
          <a:p>
            <a:pPr marL="457200" lvl="1" indent="0">
              <a:buFont typeface="Arial" pitchFamily="34" charset="0"/>
              <a:buNone/>
            </a:pPr>
            <a:r>
              <a:rPr lang="en-US" sz="800" dirty="0" smtClean="0"/>
              <a:t>We really</a:t>
            </a:r>
            <a:r>
              <a:rPr lang="en-US" sz="800" baseline="0" dirty="0" smtClean="0"/>
              <a:t> should be running this Practice Lab with much more memory. Sometimes (rarely) this lab can run on 8 GB RAM. Often it runs on 12 GB RAM. But the point is; we need a bigger box (more RAM).</a:t>
            </a:r>
          </a:p>
          <a:p>
            <a:pPr marL="457200" lvl="1" indent="0">
              <a:buFont typeface="Arial" pitchFamily="34" charset="0"/>
              <a:buNone/>
            </a:pPr>
            <a:endParaRPr lang="en-US" sz="800" baseline="0" dirty="0" smtClean="0"/>
          </a:p>
          <a:p>
            <a:pPr marL="457200" lvl="1" indent="0">
              <a:buFont typeface="Arial" pitchFamily="34" charset="0"/>
              <a:buNone/>
            </a:pPr>
            <a:r>
              <a:rPr lang="en-US" sz="800" baseline="0" dirty="0" smtClean="0"/>
              <a:t>With the error above; the Always on SQL component to DSE Analytics failed to initialize. There are specific error messages present in the boot log that we wont pursue; we already know we're doing something wrong (trying to run too much with too little RAM). </a:t>
            </a:r>
            <a:endParaRPr lang="en-US" sz="800" dirty="0"/>
          </a:p>
        </p:txBody>
      </p:sp>
    </p:spTree>
    <p:extLst>
      <p:ext uri="{BB962C8B-B14F-4D97-AF65-F5344CB8AC3E}">
        <p14:creationId xmlns:p14="http://schemas.microsoft.com/office/powerpoint/2010/main" val="314940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Discuss what worked well, poorly, from the Practice Lab.</a:t>
            </a:r>
          </a:p>
          <a:p>
            <a:endParaRPr lang="en-US" dirty="0"/>
          </a:p>
        </p:txBody>
      </p:sp>
    </p:spTree>
    <p:extLst>
      <p:ext uri="{BB962C8B-B14F-4D97-AF65-F5344CB8AC3E}">
        <p14:creationId xmlns:p14="http://schemas.microsoft.com/office/powerpoint/2010/main" val="15909706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End of Practice Lab-</a:t>
            </a:r>
          </a:p>
          <a:p>
            <a:endParaRPr lang="en-US" dirty="0"/>
          </a:p>
        </p:txBody>
      </p:sp>
    </p:spTree>
    <p:extLst>
      <p:ext uri="{BB962C8B-B14F-4D97-AF65-F5344CB8AC3E}">
        <p14:creationId xmlns:p14="http://schemas.microsoft.com/office/powerpoint/2010/main" val="1860089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r>
              <a:rPr lang="en-US" dirty="0" smtClean="0"/>
              <a:t>To complete this Practice Lab, the following is assumed: </a:t>
            </a:r>
          </a:p>
          <a:p>
            <a:endParaRPr lang="en-US" dirty="0" smtClean="0"/>
          </a:p>
          <a:p>
            <a:pPr marL="330200" indent="-171450">
              <a:buFont typeface="Arial" pitchFamily="34" charset="0"/>
              <a:buChar char="•"/>
            </a:pPr>
            <a:r>
              <a:rPr lang="en-US" dirty="0" smtClean="0"/>
              <a:t>All prerequisites and conditions as listed above.</a:t>
            </a:r>
          </a:p>
          <a:p>
            <a:pPr marL="330200" indent="-171450">
              <a:buFont typeface="Arial" pitchFamily="34" charset="0"/>
              <a:buChar char="•"/>
            </a:pPr>
            <a:endParaRPr lang="en-US" dirty="0" smtClean="0"/>
          </a:p>
          <a:p>
            <a:pPr marL="330200" indent="-171450">
              <a:buFont typeface="Arial" pitchFamily="34" charset="0"/>
              <a:buChar char="•"/>
            </a:pPr>
            <a:r>
              <a:rPr lang="en-US" dirty="0" smtClean="0"/>
              <a:t>All work is expected to be executed on one OS node (instructions are written for Linux).</a:t>
            </a:r>
          </a:p>
          <a:p>
            <a:pPr marL="330200" indent="-171450">
              <a:buFont typeface="Arial" pitchFamily="34" charset="0"/>
              <a:buChar char="•"/>
            </a:pPr>
            <a:r>
              <a:rPr lang="en-US" dirty="0" smtClean="0"/>
              <a:t>Because of resource constraints, it is expected you are running a single DSE Core node (no Graph, Spark, Search) on this single OS node.</a:t>
            </a:r>
          </a:p>
          <a:p>
            <a:endParaRPr lang="en-US" dirty="0"/>
          </a:p>
        </p:txBody>
      </p:sp>
    </p:spTree>
    <p:extLst>
      <p:ext uri="{BB962C8B-B14F-4D97-AF65-F5344CB8AC3E}">
        <p14:creationId xmlns:p14="http://schemas.microsoft.com/office/powerpoint/2010/main" val="949123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Complete all steps as listed above.</a:t>
            </a:r>
          </a:p>
          <a:p>
            <a:endParaRPr lang="en-US" dirty="0"/>
          </a:p>
        </p:txBody>
      </p:sp>
    </p:spTree>
    <p:extLst>
      <p:ext uri="{BB962C8B-B14F-4D97-AF65-F5344CB8AC3E}">
        <p14:creationId xmlns:p14="http://schemas.microsoft.com/office/powerpoint/2010/main" val="3472944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r>
              <a:rPr lang="en-US" dirty="0" smtClean="0"/>
              <a:t>All of these steps are optional; primarily we want</a:t>
            </a:r>
            <a:r>
              <a:rPr lang="en-US" baseline="0" dirty="0" smtClean="0"/>
              <a:t> to make you aware of the location of the DSE Studio </a:t>
            </a:r>
            <a:r>
              <a:rPr lang="en-US" baseline="0" dirty="0" err="1" smtClean="0"/>
              <a:t>configuration.yaml</a:t>
            </a:r>
            <a:r>
              <a:rPr lang="en-US" baseline="0" dirty="0" smtClean="0"/>
              <a:t> file. </a:t>
            </a:r>
            <a:endParaRPr lang="en-US" dirty="0"/>
          </a:p>
        </p:txBody>
      </p:sp>
    </p:spTree>
    <p:extLst>
      <p:ext uri="{BB962C8B-B14F-4D97-AF65-F5344CB8AC3E}">
        <p14:creationId xmlns:p14="http://schemas.microsoft.com/office/powerpoint/2010/main" val="1256656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Complete all steps as listed above.</a:t>
            </a:r>
          </a:p>
          <a:p>
            <a:endParaRPr lang="en-US" dirty="0" smtClean="0"/>
          </a:p>
          <a:p>
            <a:pPr marL="330200" indent="-171450">
              <a:buFont typeface="Arial" pitchFamily="34" charset="0"/>
              <a:buChar char="•"/>
            </a:pPr>
            <a:r>
              <a:rPr lang="en-US" dirty="0" smtClean="0"/>
              <a:t>The first time you boot DSE Studio, it can take nearly one minute to become operational. By default, Studio is accessible via,</a:t>
            </a:r>
            <a:r>
              <a:rPr lang="en-US" baseline="0" dirty="0" smtClean="0"/>
              <a:t> localhost:9091</a:t>
            </a:r>
            <a:endParaRPr lang="en-US" dirty="0"/>
          </a:p>
        </p:txBody>
      </p:sp>
    </p:spTree>
    <p:extLst>
      <p:ext uri="{BB962C8B-B14F-4D97-AF65-F5344CB8AC3E}">
        <p14:creationId xmlns:p14="http://schemas.microsoft.com/office/powerpoint/2010/main" val="3938872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Complete all steps as listed above.</a:t>
            </a:r>
          </a:p>
          <a:p>
            <a:endParaRPr lang="en-US" dirty="0" smtClean="0"/>
          </a:p>
          <a:p>
            <a:pPr marL="330200" indent="-171450">
              <a:buFont typeface="Arial" pitchFamily="34" charset="0"/>
              <a:buChar char="•"/>
            </a:pPr>
            <a:r>
              <a:rPr lang="en-US" dirty="0" smtClean="0"/>
              <a:t>Click the large PLUS symbol to call to create a new Studio Notebook.</a:t>
            </a:r>
          </a:p>
          <a:p>
            <a:pPr marL="330200" indent="-171450">
              <a:buFont typeface="Arial" pitchFamily="34" charset="0"/>
              <a:buChar char="•"/>
            </a:pPr>
            <a:r>
              <a:rPr lang="en-US" dirty="0" smtClean="0"/>
              <a:t>This</a:t>
            </a:r>
            <a:r>
              <a:rPr lang="en-US" baseline="0" dirty="0" smtClean="0"/>
              <a:t> action produces a modal dialog box as shown.</a:t>
            </a:r>
          </a:p>
          <a:p>
            <a:pPr marL="330200" indent="-171450">
              <a:buFont typeface="Arial" pitchFamily="34" charset="0"/>
              <a:buChar char="•"/>
            </a:pPr>
            <a:r>
              <a:rPr lang="en-US" baseline="0" dirty="0" smtClean="0"/>
              <a:t>Name the Notebook, and select the connection (to DSE) titled, "default </a:t>
            </a:r>
            <a:r>
              <a:rPr lang="en-US" baseline="0" dirty="0" err="1" smtClean="0"/>
              <a:t>localhost</a:t>
            </a:r>
            <a:r>
              <a:rPr lang="en-US" baseline="0" dirty="0" smtClean="0"/>
              <a:t>".</a:t>
            </a:r>
          </a:p>
          <a:p>
            <a:pPr marL="330200" indent="-171450">
              <a:buFont typeface="Arial" pitchFamily="34" charset="0"/>
              <a:buChar char="•"/>
            </a:pPr>
            <a:r>
              <a:rPr lang="en-US" baseline="0" dirty="0" smtClean="0"/>
              <a:t>Click -&gt; Create</a:t>
            </a:r>
            <a:endParaRPr lang="en-US" dirty="0"/>
          </a:p>
        </p:txBody>
      </p:sp>
    </p:spTree>
    <p:extLst>
      <p:ext uri="{BB962C8B-B14F-4D97-AF65-F5344CB8AC3E}">
        <p14:creationId xmlns:p14="http://schemas.microsoft.com/office/powerpoint/2010/main" val="4046510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Complete all steps as listed above.</a:t>
            </a:r>
          </a:p>
          <a:p>
            <a:endParaRPr lang="en-US" dirty="0" smtClean="0"/>
          </a:p>
          <a:p>
            <a:pPr marL="330200" indent="-171450">
              <a:buFont typeface="Arial" pitchFamily="34" charset="0"/>
              <a:buChar char="•"/>
            </a:pPr>
            <a:r>
              <a:rPr lang="en-US" dirty="0" smtClean="0"/>
              <a:t>Studio</a:t>
            </a:r>
            <a:r>
              <a:rPr lang="en-US" baseline="0" dirty="0" smtClean="0"/>
              <a:t> can create and drop </a:t>
            </a:r>
            <a:r>
              <a:rPr lang="en-US" baseline="0" dirty="0" err="1" smtClean="0"/>
              <a:t>keyspaces</a:t>
            </a:r>
            <a:r>
              <a:rPr lang="en-US" baseline="0" dirty="0" smtClean="0"/>
              <a:t>. First, create a new </a:t>
            </a:r>
            <a:r>
              <a:rPr lang="en-US" baseline="0" dirty="0" err="1" smtClean="0"/>
              <a:t>keyspace</a:t>
            </a:r>
            <a:r>
              <a:rPr lang="en-US" baseline="0" dirty="0" smtClean="0"/>
              <a:t> titled, ks_6211. </a:t>
            </a:r>
          </a:p>
          <a:p>
            <a:pPr marL="330200" indent="-171450">
              <a:buFont typeface="Arial" pitchFamily="34" charset="0"/>
              <a:buChar char="•"/>
            </a:pPr>
            <a:r>
              <a:rPr lang="en-US" baseline="0" dirty="0" smtClean="0"/>
              <a:t>Enter the CREATE KEYSPACE syntax as shown, then click the CL.ONE button on the tool bar, located on the upper right.</a:t>
            </a:r>
          </a:p>
          <a:p>
            <a:pPr marL="330200" indent="-171450">
              <a:buFont typeface="Arial" pitchFamily="34" charset="0"/>
              <a:buChar char="•"/>
            </a:pPr>
            <a:r>
              <a:rPr lang="en-US" baseline="0" dirty="0" smtClean="0"/>
              <a:t>Create a new Studio Notebook cell by clicking the small plus sign on the bottom of the only/existing cell; the cell where we just created a new </a:t>
            </a:r>
            <a:r>
              <a:rPr lang="en-US" baseline="0" dirty="0" err="1" smtClean="0"/>
              <a:t>keyspace</a:t>
            </a:r>
            <a:r>
              <a:rPr lang="en-US" baseline="0" dirty="0" smtClean="0"/>
              <a:t>.</a:t>
            </a:r>
          </a:p>
          <a:p>
            <a:pPr marL="330200" indent="-171450">
              <a:buFont typeface="Arial" pitchFamily="34" charset="0"/>
              <a:buChar char="•"/>
            </a:pPr>
            <a:r>
              <a:rPr lang="en-US" baseline="0" dirty="0" smtClean="0"/>
              <a:t>Select the target </a:t>
            </a:r>
            <a:r>
              <a:rPr lang="en-US" baseline="0" dirty="0" err="1" smtClean="0"/>
              <a:t>keyspace</a:t>
            </a:r>
            <a:r>
              <a:rPr lang="en-US" baseline="0" dirty="0" smtClean="0"/>
              <a:t> for this cell via the drop down list box initially titled, "</a:t>
            </a:r>
            <a:r>
              <a:rPr lang="en-US" baseline="0" dirty="0" err="1" smtClean="0"/>
              <a:t>Keyspace</a:t>
            </a:r>
            <a:r>
              <a:rPr lang="en-US" baseline="0" dirty="0" smtClean="0"/>
              <a:t>: not selected". Select the </a:t>
            </a:r>
            <a:r>
              <a:rPr lang="en-US" baseline="0" dirty="0" err="1" smtClean="0"/>
              <a:t>keyspace</a:t>
            </a:r>
            <a:r>
              <a:rPr lang="en-US" baseline="0" dirty="0" smtClean="0"/>
              <a:t> titled, ks_6211.</a:t>
            </a:r>
          </a:p>
          <a:p>
            <a:pPr marL="330200" indent="-171450">
              <a:buFont typeface="Arial" pitchFamily="34" charset="0"/>
              <a:buChar char="•"/>
            </a:pPr>
            <a:r>
              <a:rPr lang="en-US" baseline="0" dirty="0" smtClean="0"/>
              <a:t>Enter the CQL commands to CREATE TABLE, etcetera, and run.</a:t>
            </a:r>
            <a:endParaRPr lang="en-US" dirty="0"/>
          </a:p>
        </p:txBody>
      </p:sp>
    </p:spTree>
    <p:extLst>
      <p:ext uri="{BB962C8B-B14F-4D97-AF65-F5344CB8AC3E}">
        <p14:creationId xmlns:p14="http://schemas.microsoft.com/office/powerpoint/2010/main" val="112758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DSE Studio can export and import the Notebooks you create, with many options; include results data, or not, other.</a:t>
            </a:r>
          </a:p>
          <a:p>
            <a:endParaRPr lang="en-US" dirty="0" smtClean="0"/>
          </a:p>
          <a:p>
            <a:r>
              <a:rPr lang="en-US" dirty="0" smtClean="0"/>
              <a:t>Our goal with Challenge 2 is to:</a:t>
            </a:r>
          </a:p>
          <a:p>
            <a:endParaRPr lang="en-US" dirty="0" smtClean="0"/>
          </a:p>
          <a:p>
            <a:pPr marL="330200" indent="-171450">
              <a:buFont typeface="Arial" pitchFamily="34" charset="0"/>
              <a:buChar char="•"/>
            </a:pPr>
            <a:r>
              <a:rPr lang="en-US" dirty="0" smtClean="0"/>
              <a:t>Export a Notebook</a:t>
            </a:r>
          </a:p>
          <a:p>
            <a:pPr marL="330200" indent="-171450">
              <a:buFont typeface="Arial" pitchFamily="34" charset="0"/>
              <a:buChar char="•"/>
            </a:pPr>
            <a:r>
              <a:rPr lang="en-US" dirty="0" smtClean="0"/>
              <a:t>Drop same</a:t>
            </a:r>
          </a:p>
          <a:p>
            <a:pPr marL="330200" indent="-171450">
              <a:buFont typeface="Arial" pitchFamily="34" charset="0"/>
              <a:buChar char="•"/>
            </a:pPr>
            <a:r>
              <a:rPr lang="en-US" dirty="0" smtClean="0"/>
              <a:t>Import the Notebook</a:t>
            </a:r>
          </a:p>
          <a:p>
            <a:pPr marL="330200" indent="-171450">
              <a:buFont typeface="Arial" pitchFamily="34" charset="0"/>
              <a:buChar char="•"/>
            </a:pPr>
            <a:endParaRPr lang="en-US" dirty="0" smtClean="0"/>
          </a:p>
          <a:p>
            <a:pPr marL="330200" indent="-171450">
              <a:buFont typeface="Arial" pitchFamily="34" charset="0"/>
              <a:buChar char="•"/>
            </a:pPr>
            <a:r>
              <a:rPr lang="en-US" dirty="0" smtClean="0"/>
              <a:t>These steps are meant to imitate sharing Notebooks between co-workers, other.</a:t>
            </a:r>
            <a:endParaRPr lang="en-US" dirty="0"/>
          </a:p>
        </p:txBody>
      </p:sp>
    </p:spTree>
    <p:extLst>
      <p:ext uri="{BB962C8B-B14F-4D97-AF65-F5344CB8AC3E}">
        <p14:creationId xmlns:p14="http://schemas.microsoft.com/office/powerpoint/2010/main" val="3930535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import a previously exported</a:t>
            </a:r>
            <a:r>
              <a:rPr lang="en-US" baseline="0" dirty="0" smtClean="0"/>
              <a:t> Notebook, Drag and Drop the Notebook to the Studio (canvas).</a:t>
            </a:r>
            <a:endParaRPr lang="en-US" dirty="0"/>
          </a:p>
        </p:txBody>
      </p:sp>
    </p:spTree>
    <p:extLst>
      <p:ext uri="{BB962C8B-B14F-4D97-AF65-F5344CB8AC3E}">
        <p14:creationId xmlns:p14="http://schemas.microsoft.com/office/powerpoint/2010/main" val="28993422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 - Title Slide">
    <p:spTree>
      <p:nvGrpSpPr>
        <p:cNvPr id="1" name="Shape 88"/>
        <p:cNvGrpSpPr/>
        <p:nvPr/>
      </p:nvGrpSpPr>
      <p:grpSpPr>
        <a:xfrm>
          <a:off x="0" y="0"/>
          <a:ext cx="0" cy="0"/>
          <a:chOff x="0" y="0"/>
          <a:chExt cx="0" cy="0"/>
        </a:xfrm>
      </p:grpSpPr>
      <p:sp>
        <p:nvSpPr>
          <p:cNvPr id="13" name="Round Single Corner Rectangle 12"/>
          <p:cNvSpPr/>
          <p:nvPr userDrawn="1"/>
        </p:nvSpPr>
        <p:spPr>
          <a:xfrm flipV="1">
            <a:off x="0" y="-2"/>
            <a:ext cx="3654128" cy="5143502"/>
          </a:xfrm>
          <a:prstGeom prst="round1Rect">
            <a:avLst>
              <a:gd name="adj" fmla="val 2846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5" name="Shape 98"/>
          <p:cNvSpPr/>
          <p:nvPr userDrawn="1"/>
        </p:nvSpPr>
        <p:spPr>
          <a:xfrm>
            <a:off x="-3472" y="659747"/>
            <a:ext cx="3657600" cy="184280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Shape 74" descr="line-dot-pattern@2x.png"/>
          <p:cNvPicPr preferRelativeResize="0"/>
          <p:nvPr userDrawn="1"/>
        </p:nvPicPr>
        <p:blipFill rotWithShape="1">
          <a:blip r:embed="rId2" cstate="screen">
            <a:alphaModFix amt="25000"/>
            <a:extLst>
              <a:ext uri="{28A0092B-C50C-407E-A947-70E740481C1C}">
                <a14:useLocalDpi xmlns:a14="http://schemas.microsoft.com/office/drawing/2010/main"/>
              </a:ext>
            </a:extLst>
          </a:blip>
          <a:srcRect r="29726"/>
          <a:stretch/>
        </p:blipFill>
        <p:spPr>
          <a:xfrm>
            <a:off x="0" y="817418"/>
            <a:ext cx="3654128" cy="4326018"/>
          </a:xfrm>
          <a:prstGeom prst="rect">
            <a:avLst/>
          </a:prstGeom>
          <a:noFill/>
          <a:ln>
            <a:noFill/>
          </a:ln>
        </p:spPr>
      </p:pic>
      <p:sp>
        <p:nvSpPr>
          <p:cNvPr id="20" name="Shape 71"/>
          <p:cNvSpPr txBox="1">
            <a:spLocks noGrp="1"/>
          </p:cNvSpPr>
          <p:nvPr>
            <p:ph type="body" idx="1"/>
          </p:nvPr>
        </p:nvSpPr>
        <p:spPr>
          <a:xfrm>
            <a:off x="457200" y="1733643"/>
            <a:ext cx="3089305" cy="680970"/>
          </a:xfrm>
          <a:prstGeom prst="rect">
            <a:avLst/>
          </a:prstGeom>
          <a:noFill/>
          <a:ln>
            <a:noFill/>
          </a:ln>
        </p:spPr>
        <p:txBody>
          <a:bodyPr spcFirstLastPara="1" wrap="square" lIns="0" tIns="91425" rIns="91425" bIns="91425" anchor="t" anchorCtr="0"/>
          <a:lstStyle>
            <a:lvl1pPr marL="6350" marR="0" lvl="0" indent="-6350" algn="l" rtl="0">
              <a:spcBef>
                <a:spcPts val="400"/>
              </a:spcBef>
              <a:spcAft>
                <a:spcPts val="0"/>
              </a:spcAft>
              <a:buClr>
                <a:schemeClr val="lt1"/>
              </a:buClr>
              <a:buSzPts val="1400"/>
              <a:buFont typeface="Arial"/>
              <a:buNone/>
              <a:tabLst/>
              <a:defRPr sz="1600" b="0" i="0" u="none" strike="noStrike" cap="none">
                <a:solidFill>
                  <a:schemeClr val="bg1"/>
                </a:solidFill>
                <a:latin typeface="Arial"/>
                <a:ea typeface="Arial"/>
                <a:cs typeface="Arial"/>
                <a:sym typeface="Arial"/>
              </a:defRPr>
            </a:lvl1pPr>
            <a:lvl2pPr marL="914400" marR="0" lvl="1" indent="-406400" algn="l" rtl="0">
              <a:spcBef>
                <a:spcPts val="560"/>
              </a:spcBef>
              <a:spcAft>
                <a:spcPts val="0"/>
              </a:spcAft>
              <a:buClr>
                <a:schemeClr val="lt1"/>
              </a:buClr>
              <a:buSzPts val="2800"/>
              <a:buFont typeface="Arial"/>
              <a:buChar char="–"/>
              <a:defRPr sz="2800" b="0" i="0" u="none" strike="noStrike" cap="none">
                <a:solidFill>
                  <a:schemeClr val="lt1"/>
                </a:solidFill>
                <a:latin typeface="Helvetica Neue"/>
                <a:ea typeface="Helvetica Neue"/>
                <a:cs typeface="Helvetica Neue"/>
                <a:sym typeface="Helvetica Neue"/>
              </a:defRPr>
            </a:lvl2pPr>
            <a:lvl3pPr marL="1371600" marR="0" lvl="2" indent="-381000" algn="l" rtl="0">
              <a:spcBef>
                <a:spcPts val="480"/>
              </a:spcBef>
              <a:spcAft>
                <a:spcPts val="0"/>
              </a:spcAft>
              <a:buClr>
                <a:schemeClr val="lt1"/>
              </a:buClr>
              <a:buSzPts val="2400"/>
              <a:buFont typeface="Arial"/>
              <a:buChar char="•"/>
              <a:defRPr sz="2400" b="0" i="0" u="none" strike="noStrike" cap="none">
                <a:solidFill>
                  <a:schemeClr val="lt1"/>
                </a:solidFill>
                <a:latin typeface="Helvetica Neue"/>
                <a:ea typeface="Helvetica Neue"/>
                <a:cs typeface="Helvetica Neue"/>
                <a:sym typeface="Helvetica Neue"/>
              </a:defRPr>
            </a:lvl3pPr>
            <a:lvl4pPr marL="1828800" marR="0" lvl="3"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4pPr>
            <a:lvl5pPr marL="2286000" marR="0" lvl="4"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lvl="0"/>
            <a:r>
              <a:rPr lang="en-US" smtClean="0"/>
              <a:t>Click to edit Master text styles</a:t>
            </a:r>
          </a:p>
        </p:txBody>
      </p:sp>
      <p:sp>
        <p:nvSpPr>
          <p:cNvPr id="21" name="Shape 64"/>
          <p:cNvSpPr txBox="1">
            <a:spLocks noGrp="1"/>
          </p:cNvSpPr>
          <p:nvPr>
            <p:ph type="title"/>
          </p:nvPr>
        </p:nvSpPr>
        <p:spPr>
          <a:xfrm>
            <a:off x="457200" y="890791"/>
            <a:ext cx="3089305" cy="828360"/>
          </a:xfrm>
          <a:prstGeom prst="rect">
            <a:avLst/>
          </a:prstGeom>
          <a:noFill/>
          <a:ln>
            <a:noFill/>
          </a:ln>
        </p:spPr>
        <p:txBody>
          <a:bodyPr spcFirstLastPara="1" wrap="square" lIns="0" tIns="91425" rIns="91425" bIns="91425" anchor="b" anchorCtr="0"/>
          <a:lstStyle>
            <a:lvl1pPr marL="0" marR="0" lvl="0" indent="0" algn="l" rtl="0">
              <a:lnSpc>
                <a:spcPct val="90000"/>
              </a:lnSpc>
              <a:spcBef>
                <a:spcPts val="0"/>
              </a:spcBef>
              <a:spcAft>
                <a:spcPts val="0"/>
              </a:spcAft>
              <a:buClr>
                <a:schemeClr val="lt1"/>
              </a:buClr>
              <a:buSzPts val="1400"/>
              <a:buFont typeface="Arial"/>
              <a:buNone/>
              <a:defRPr sz="2800" b="1" i="0" u="none" strike="noStrike" cap="none">
                <a:solidFill>
                  <a:schemeClr val="bg1"/>
                </a:solidFill>
                <a:latin typeface="Arial"/>
                <a:ea typeface="Arial"/>
                <a:cs typeface="Arial"/>
                <a:sym typeface="Arial"/>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r>
              <a:rPr lang="en-US" smtClean="0"/>
              <a:t>Click to edit Master title style</a:t>
            </a:r>
            <a:endParaRPr lang="en-US" dirty="0"/>
          </a:p>
        </p:txBody>
      </p:sp>
      <p:sp>
        <p:nvSpPr>
          <p:cNvPr id="18"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tx1"/>
                </a:solidFill>
              </a:defRPr>
            </a:lvl1pPr>
          </a:lstStyle>
          <a:p>
            <a:r>
              <a:rPr lang="en-US" dirty="0" smtClean="0"/>
              <a:t>0000-DTSE-Studio-6211-DU-60-</a:t>
            </a:r>
            <a:fld id="{5A6FB346-E907-314D-8DE1-ECD2B2B6AA1B}" type="slidenum">
              <a:rPr lang="uk-UA" smtClean="0"/>
              <a:pPr/>
              <a:t>‹#›</a:t>
            </a:fld>
            <a:endParaRPr lang="uk-UA" dirty="0"/>
          </a:p>
        </p:txBody>
      </p:sp>
      <p:pic>
        <p:nvPicPr>
          <p:cNvPr id="10" name="Shape 36"/>
          <p:cNvPicPr preferRelativeResize="0"/>
          <p:nvPr userDrawn="1"/>
        </p:nvPicPr>
        <p:blipFill rotWithShape="1">
          <a:blip r:embed="rId3">
            <a:alphaModFix/>
          </a:blip>
          <a:srcRect/>
          <a:stretch/>
        </p:blipFill>
        <p:spPr>
          <a:xfrm>
            <a:off x="6647699" y="4679149"/>
            <a:ext cx="2496313" cy="401737"/>
          </a:xfrm>
          <a:prstGeom prst="rect">
            <a:avLst/>
          </a:prstGeom>
          <a:noFill/>
          <a:ln>
            <a:noFill/>
          </a:ln>
        </p:spPr>
      </p:pic>
      <p:sp>
        <p:nvSpPr>
          <p:cNvPr id="11" name="Shape 38"/>
          <p:cNvSpPr txBox="1"/>
          <p:nvPr userDrawn="1"/>
        </p:nvSpPr>
        <p:spPr>
          <a:xfrm>
            <a:off x="2689350" y="4806375"/>
            <a:ext cx="3765300" cy="2745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sz="800">
                <a:solidFill>
                  <a:srgbClr val="666666"/>
                </a:solidFill>
              </a:rPr>
              <a:t>© DataStax, All Rights Reserved, Confidential</a:t>
            </a:r>
            <a:endParaRPr sz="800" b="0" i="0" u="none" strike="noStrike" cap="none">
              <a:solidFill>
                <a:srgbClr val="666666"/>
              </a:solidFill>
              <a:latin typeface="Arial"/>
              <a:ea typeface="Arial"/>
              <a:cs typeface="Arial"/>
              <a:sym typeface="Arial"/>
            </a:endParaRPr>
          </a:p>
        </p:txBody>
      </p:sp>
    </p:spTree>
  </p:cSld>
  <p:clrMapOvr>
    <a:masterClrMapping/>
  </p:clrMapOvr>
  <p:extLst mod="1">
    <p:ext uri="{DCECCB84-F9BA-43D5-87BE-67443E8EF086}">
      <p15:sldGuideLst xmlns:p15="http://schemas.microsoft.com/office/powerpoint/2012/main" xmlns=""/>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2 - Light banner, 1 column text">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alphaModFix amt="3000"/>
            <a:extLst>
              <a:ext uri="{28A0092B-C50C-407E-A947-70E740481C1C}">
                <a14:useLocalDpi xmlns:a14="http://schemas.microsoft.com/office/drawing/2010/main"/>
              </a:ext>
            </a:extLst>
          </a:blip>
          <a:srcRect r="11266"/>
          <a:stretch/>
        </p:blipFill>
        <p:spPr>
          <a:xfrm rot="5400000">
            <a:off x="227748" y="2081119"/>
            <a:ext cx="2860272" cy="3264494"/>
          </a:xfrm>
          <a:prstGeom prst="rect">
            <a:avLst/>
          </a:prstGeom>
        </p:spPr>
      </p:pic>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15" name="Rectangle 14"/>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tx1"/>
                </a:solidFill>
              </a:defRPr>
            </a:lvl1pPr>
          </a:lstStyle>
          <a:p>
            <a:r>
              <a:rPr lang="en-US" dirty="0" smtClean="0"/>
              <a:t>0000-DTSE-Studio-6211-DU-60-</a:t>
            </a:r>
            <a:fld id="{5A6FB346-E907-314D-8DE1-ECD2B2B6AA1B}" type="slidenum">
              <a:rPr lang="uk-UA" smtClean="0"/>
              <a:pPr/>
              <a:t>‹#›</a:t>
            </a:fld>
            <a:endParaRPr lang="uk-UA" dirty="0"/>
          </a:p>
        </p:txBody>
      </p:sp>
      <p:pic>
        <p:nvPicPr>
          <p:cNvPr id="8" name="Shape 36"/>
          <p:cNvPicPr preferRelativeResize="0"/>
          <p:nvPr userDrawn="1"/>
        </p:nvPicPr>
        <p:blipFill rotWithShape="1">
          <a:blip r:embed="rId3">
            <a:alphaModFix/>
          </a:blip>
          <a:srcRect/>
          <a:stretch/>
        </p:blipFill>
        <p:spPr>
          <a:xfrm>
            <a:off x="6647699" y="4679149"/>
            <a:ext cx="2496313" cy="401737"/>
          </a:xfrm>
          <a:prstGeom prst="rect">
            <a:avLst/>
          </a:prstGeom>
          <a:noFill/>
          <a:ln>
            <a:noFill/>
          </a:ln>
        </p:spPr>
      </p:pic>
      <p:sp>
        <p:nvSpPr>
          <p:cNvPr id="10" name="Shape 38"/>
          <p:cNvSpPr txBox="1"/>
          <p:nvPr userDrawn="1"/>
        </p:nvSpPr>
        <p:spPr>
          <a:xfrm>
            <a:off x="2689350" y="4806375"/>
            <a:ext cx="3765300" cy="2745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sz="800">
                <a:solidFill>
                  <a:srgbClr val="666666"/>
                </a:solidFill>
              </a:rPr>
              <a:t>© DataStax, All Rights Reserved, Confidential</a:t>
            </a:r>
            <a:endParaRPr sz="800" b="0" i="0" u="none" strike="noStrike" cap="none">
              <a:solidFill>
                <a:srgbClr val="666666"/>
              </a:solidFill>
              <a:latin typeface="Arial"/>
              <a:ea typeface="Arial"/>
              <a:cs typeface="Arial"/>
              <a:sym typeface="Arial"/>
            </a:endParaRPr>
          </a:p>
        </p:txBody>
      </p:sp>
    </p:spTree>
    <p:extLst>
      <p:ext uri="{BB962C8B-B14F-4D97-AF65-F5344CB8AC3E}">
        <p14:creationId xmlns:p14="http://schemas.microsoft.com/office/powerpoint/2010/main" val="1653575908"/>
      </p:ext>
    </p:extLst>
  </p:cSld>
  <p:clrMapOvr>
    <a:masterClrMapping/>
  </p:clrMapOvr>
  <p:extLst mod="1">
    <p:ext uri="{DCECCB84-F9BA-43D5-87BE-67443E8EF086}">
      <p15:sldGuideLst xmlns:p15="http://schemas.microsoft.com/office/powerpoint/2012/main" xmlns="">
        <p15:guide id="4" pos="547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6 - Internal Only">
    <p:spTree>
      <p:nvGrpSpPr>
        <p:cNvPr id="1" name=""/>
        <p:cNvGrpSpPr/>
        <p:nvPr/>
      </p:nvGrpSpPr>
      <p:grpSpPr>
        <a:xfrm>
          <a:off x="0" y="0"/>
          <a:ext cx="0" cy="0"/>
          <a:chOff x="0" y="0"/>
          <a:chExt cx="0" cy="0"/>
        </a:xfrm>
      </p:grpSpPr>
      <p:sp>
        <p:nvSpPr>
          <p:cNvPr id="11" name="Round Single Corner Rectangle 10"/>
          <p:cNvSpPr/>
          <p:nvPr userDrawn="1"/>
        </p:nvSpPr>
        <p:spPr>
          <a:xfrm rot="10800000" flipH="1">
            <a:off x="-1" y="-6"/>
            <a:ext cx="9144001" cy="866491"/>
          </a:xfrm>
          <a:prstGeom prst="round1Rect">
            <a:avLst>
              <a:gd name="adj" fmla="val 50000"/>
            </a:avLst>
          </a:prstGeom>
          <a:solidFill>
            <a:srgbClr val="FFD3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270472"/>
            <a:ext cx="6726195"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lt1"/>
                </a:solidFill>
              </a:defRPr>
            </a:lvl1pPr>
          </a:lstStyle>
          <a:p>
            <a:pPr marL="0" lvl="0" indent="0">
              <a:lnSpc>
                <a:spcPct val="80000"/>
              </a:lnSpc>
              <a:buClr>
                <a:schemeClr val="lt1"/>
              </a:buClr>
              <a:buSzPts val="1400"/>
              <a:buFont typeface="Arial"/>
            </a:pPr>
            <a:r>
              <a:rPr lang="en-US" dirty="0"/>
              <a:t>Click to edit title text</a:t>
            </a:r>
          </a:p>
        </p:txBody>
      </p:sp>
      <p:pic>
        <p:nvPicPr>
          <p:cNvPr id="14" name="Picture 13" descr="line-dot-pattern@2x.png"/>
          <p:cNvPicPr>
            <a:picLocks noChangeAspect="1"/>
          </p:cNvPicPr>
          <p:nvPr userDrawn="1"/>
        </p:nvPicPr>
        <p:blipFill rotWithShape="1">
          <a:blip r:embed="rId2">
            <a:extLst>
              <a:ext uri="{28A0092B-C50C-407E-A947-70E740481C1C}">
                <a14:useLocalDpi xmlns:a14="http://schemas.microsoft.com/office/drawing/2010/main"/>
              </a:ext>
            </a:extLst>
          </a:blip>
          <a:srcRect l="4800" b="12647"/>
          <a:stretch/>
        </p:blipFill>
        <p:spPr>
          <a:xfrm rot="16200000">
            <a:off x="7179812" y="-1097707"/>
            <a:ext cx="866487" cy="3061892"/>
          </a:xfrm>
          <a:prstGeom prst="rect">
            <a:avLst/>
          </a:prstGeom>
        </p:spPr>
      </p:pic>
      <p:sp>
        <p:nvSpPr>
          <p:cNvPr id="15"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tx1"/>
                </a:solidFill>
              </a:defRPr>
            </a:lvl1pPr>
          </a:lstStyle>
          <a:p>
            <a:r>
              <a:rPr lang="en-US" dirty="0" smtClean="0"/>
              <a:t>0000-DTSE-Studio-6211-DU-60-</a:t>
            </a:r>
            <a:fld id="{5A6FB346-E907-314D-8DE1-ECD2B2B6AA1B}" type="slidenum">
              <a:rPr lang="uk-UA" smtClean="0"/>
              <a:pPr/>
              <a:t>‹#›</a:t>
            </a:fld>
            <a:endParaRPr lang="uk-UA" dirty="0"/>
          </a:p>
        </p:txBody>
      </p:sp>
      <p:grpSp>
        <p:nvGrpSpPr>
          <p:cNvPr id="5" name="Group 4"/>
          <p:cNvGrpSpPr/>
          <p:nvPr userDrawn="1"/>
        </p:nvGrpSpPr>
        <p:grpSpPr>
          <a:xfrm>
            <a:off x="6991004" y="1978634"/>
            <a:ext cx="1925571" cy="1271847"/>
            <a:chOff x="6991004" y="1978634"/>
            <a:chExt cx="1925571" cy="1271847"/>
          </a:xfrm>
        </p:grpSpPr>
        <p:sp>
          <p:nvSpPr>
            <p:cNvPr id="2" name="Rectangle 1"/>
            <p:cNvSpPr/>
            <p:nvPr userDrawn="1"/>
          </p:nvSpPr>
          <p:spPr>
            <a:xfrm>
              <a:off x="6991004" y="1978634"/>
              <a:ext cx="1925571" cy="1271847"/>
            </a:xfrm>
            <a:prstGeom prst="rect">
              <a:avLst/>
            </a:prstGeom>
            <a:noFill/>
            <a:ln w="136525">
              <a:solidFill>
                <a:srgbClr val="FFDE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7090756" y="2152892"/>
              <a:ext cx="1704109" cy="923330"/>
            </a:xfrm>
            <a:prstGeom prst="rect">
              <a:avLst/>
            </a:prstGeom>
            <a:noFill/>
          </p:spPr>
          <p:txBody>
            <a:bodyPr wrap="square" rtlCol="0">
              <a:spAutoFit/>
            </a:bodyPr>
            <a:lstStyle/>
            <a:p>
              <a:pPr algn="ctr"/>
              <a:r>
                <a:rPr lang="en-US" sz="1800" b="1" dirty="0" err="1" smtClean="0">
                  <a:solidFill>
                    <a:srgbClr val="FFC72C"/>
                  </a:solidFill>
                </a:rPr>
                <a:t>DataStax</a:t>
              </a:r>
              <a:r>
                <a:rPr lang="en-US" sz="1800" b="1" dirty="0" smtClean="0">
                  <a:solidFill>
                    <a:srgbClr val="FFC72C"/>
                  </a:solidFill>
                </a:rPr>
                <a:t> Internal Use Only</a:t>
              </a:r>
            </a:p>
          </p:txBody>
        </p:sp>
      </p:grpSp>
      <p:pic>
        <p:nvPicPr>
          <p:cNvPr id="13" name="Shape 36"/>
          <p:cNvPicPr preferRelativeResize="0"/>
          <p:nvPr userDrawn="1"/>
        </p:nvPicPr>
        <p:blipFill rotWithShape="1">
          <a:blip r:embed="rId3">
            <a:alphaModFix/>
          </a:blip>
          <a:srcRect/>
          <a:stretch/>
        </p:blipFill>
        <p:spPr>
          <a:xfrm>
            <a:off x="6647699" y="4679149"/>
            <a:ext cx="2496313" cy="401737"/>
          </a:xfrm>
          <a:prstGeom prst="rect">
            <a:avLst/>
          </a:prstGeom>
          <a:noFill/>
          <a:ln>
            <a:noFill/>
          </a:ln>
        </p:spPr>
      </p:pic>
      <p:sp>
        <p:nvSpPr>
          <p:cNvPr id="16" name="Shape 38"/>
          <p:cNvSpPr txBox="1"/>
          <p:nvPr userDrawn="1"/>
        </p:nvSpPr>
        <p:spPr>
          <a:xfrm>
            <a:off x="2689350" y="4806375"/>
            <a:ext cx="3765300" cy="2745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sz="800">
                <a:solidFill>
                  <a:srgbClr val="666666"/>
                </a:solidFill>
              </a:rPr>
              <a:t>© DataStax, All Rights Reserved, Confidential</a:t>
            </a:r>
            <a:endParaRPr sz="800" b="0" i="0" u="none" strike="noStrike" cap="none">
              <a:solidFill>
                <a:srgbClr val="666666"/>
              </a:solidFill>
              <a:latin typeface="Arial"/>
              <a:ea typeface="Arial"/>
              <a:cs typeface="Arial"/>
              <a:sym typeface="Arial"/>
            </a:endParaRPr>
          </a:p>
        </p:txBody>
      </p:sp>
    </p:spTree>
    <p:extLst>
      <p:ext uri="{BB962C8B-B14F-4D97-AF65-F5344CB8AC3E}">
        <p14:creationId xmlns:p14="http://schemas.microsoft.com/office/powerpoint/2010/main" val="1287096619"/>
      </p:ext>
    </p:extLst>
  </p:cSld>
  <p:clrMapOvr>
    <a:masterClrMapping/>
  </p:clrMapOvr>
  <p:extLst mod="1">
    <p:ext uri="{DCECCB84-F9BA-43D5-87BE-67443E8EF086}">
      <p15:sldGuideLst xmlns:p15="http://schemas.microsoft.com/office/powerpoint/2012/main" xmlns=""/>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7 - Sub-section Break (Exercise, other)">
    <p:spTree>
      <p:nvGrpSpPr>
        <p:cNvPr id="1" name=""/>
        <p:cNvGrpSpPr/>
        <p:nvPr/>
      </p:nvGrpSpPr>
      <p:grpSpPr>
        <a:xfrm>
          <a:off x="0" y="0"/>
          <a:ext cx="0" cy="0"/>
          <a:chOff x="0" y="0"/>
          <a:chExt cx="0" cy="0"/>
        </a:xfrm>
      </p:grpSpPr>
      <p:sp>
        <p:nvSpPr>
          <p:cNvPr id="5" name="Round Single Corner Rectangle 4"/>
          <p:cNvSpPr/>
          <p:nvPr userDrawn="1"/>
        </p:nvSpPr>
        <p:spPr>
          <a:xfrm flipH="1">
            <a:off x="0" y="1"/>
            <a:ext cx="4267200" cy="4286249"/>
          </a:xfrm>
          <a:prstGeom prst="round1Rect">
            <a:avLst>
              <a:gd name="adj" fmla="val 3481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Shape 74" descr="line-dot-pattern@2x.png"/>
          <p:cNvPicPr preferRelativeResize="0"/>
          <p:nvPr userDrawn="1"/>
        </p:nvPicPr>
        <p:blipFill rotWithShape="1">
          <a:blip r:embed="rId2" cstate="screen">
            <a:alphaModFix amt="25000"/>
            <a:extLst>
              <a:ext uri="{28A0092B-C50C-407E-A947-70E740481C1C}">
                <a14:useLocalDpi xmlns:a14="http://schemas.microsoft.com/office/drawing/2010/main"/>
              </a:ext>
            </a:extLst>
          </a:blip>
          <a:srcRect/>
          <a:stretch/>
        </p:blipFill>
        <p:spPr>
          <a:xfrm flipV="1">
            <a:off x="-1274" y="0"/>
            <a:ext cx="5199810" cy="4326018"/>
          </a:xfrm>
          <a:prstGeom prst="rect">
            <a:avLst/>
          </a:prstGeom>
          <a:noFill/>
          <a:ln>
            <a:noFill/>
          </a:ln>
        </p:spPr>
      </p:pic>
      <p:sp>
        <p:nvSpPr>
          <p:cNvPr id="12" name="Shape 71"/>
          <p:cNvSpPr txBox="1">
            <a:spLocks noGrp="1"/>
          </p:cNvSpPr>
          <p:nvPr>
            <p:ph type="body" idx="1"/>
          </p:nvPr>
        </p:nvSpPr>
        <p:spPr>
          <a:xfrm>
            <a:off x="457200" y="3015512"/>
            <a:ext cx="3409406" cy="1189095"/>
          </a:xfrm>
          <a:prstGeom prst="rect">
            <a:avLst/>
          </a:prstGeom>
          <a:noFill/>
          <a:ln>
            <a:noFill/>
          </a:ln>
        </p:spPr>
        <p:txBody>
          <a:bodyPr spcFirstLastPara="1" wrap="square" lIns="0" tIns="91425" rIns="91425" bIns="91425" anchor="t" anchorCtr="0"/>
          <a:lstStyle>
            <a:lvl1pPr marL="6350" marR="0" lvl="0" indent="-6350" algn="l" rtl="0">
              <a:spcBef>
                <a:spcPts val="400"/>
              </a:spcBef>
              <a:spcAft>
                <a:spcPts val="0"/>
              </a:spcAft>
              <a:buClr>
                <a:schemeClr val="lt1"/>
              </a:buClr>
              <a:buSzPts val="1400"/>
              <a:buFont typeface="Arial"/>
              <a:buNone/>
              <a:tabLst/>
              <a:defRPr sz="1800" b="0" i="0" u="none" strike="noStrike" cap="none">
                <a:solidFill>
                  <a:schemeClr val="bg1"/>
                </a:solidFill>
                <a:latin typeface="Arial"/>
                <a:ea typeface="Arial"/>
                <a:cs typeface="Arial"/>
                <a:sym typeface="Arial"/>
              </a:defRPr>
            </a:lvl1pPr>
            <a:lvl2pPr marL="914400" marR="0" lvl="1" indent="-406400" algn="l" rtl="0">
              <a:spcBef>
                <a:spcPts val="560"/>
              </a:spcBef>
              <a:spcAft>
                <a:spcPts val="0"/>
              </a:spcAft>
              <a:buClr>
                <a:schemeClr val="lt1"/>
              </a:buClr>
              <a:buSzPts val="2800"/>
              <a:buFont typeface="Arial"/>
              <a:buChar char="–"/>
              <a:defRPr sz="2800" b="0" i="0" u="none" strike="noStrike" cap="none">
                <a:solidFill>
                  <a:schemeClr val="lt1"/>
                </a:solidFill>
                <a:latin typeface="Helvetica Neue"/>
                <a:ea typeface="Helvetica Neue"/>
                <a:cs typeface="Helvetica Neue"/>
                <a:sym typeface="Helvetica Neue"/>
              </a:defRPr>
            </a:lvl2pPr>
            <a:lvl3pPr marL="1371600" marR="0" lvl="2" indent="-381000" algn="l" rtl="0">
              <a:spcBef>
                <a:spcPts val="480"/>
              </a:spcBef>
              <a:spcAft>
                <a:spcPts val="0"/>
              </a:spcAft>
              <a:buClr>
                <a:schemeClr val="lt1"/>
              </a:buClr>
              <a:buSzPts val="2400"/>
              <a:buFont typeface="Arial"/>
              <a:buChar char="•"/>
              <a:defRPr sz="2400" b="0" i="0" u="none" strike="noStrike" cap="none">
                <a:solidFill>
                  <a:schemeClr val="lt1"/>
                </a:solidFill>
                <a:latin typeface="Helvetica Neue"/>
                <a:ea typeface="Helvetica Neue"/>
                <a:cs typeface="Helvetica Neue"/>
                <a:sym typeface="Helvetica Neue"/>
              </a:defRPr>
            </a:lvl3pPr>
            <a:lvl4pPr marL="1828800" marR="0" lvl="3"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4pPr>
            <a:lvl5pPr marL="2286000" marR="0" lvl="4"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lvl="0"/>
            <a:r>
              <a:rPr lang="en-US" smtClean="0"/>
              <a:t>Click to edit Master text styles</a:t>
            </a:r>
          </a:p>
        </p:txBody>
      </p:sp>
      <p:sp>
        <p:nvSpPr>
          <p:cNvPr id="13" name="Shape 64"/>
          <p:cNvSpPr txBox="1">
            <a:spLocks noGrp="1"/>
          </p:cNvSpPr>
          <p:nvPr>
            <p:ph type="title"/>
          </p:nvPr>
        </p:nvSpPr>
        <p:spPr>
          <a:xfrm>
            <a:off x="457200" y="1702021"/>
            <a:ext cx="3409406" cy="1299000"/>
          </a:xfrm>
          <a:prstGeom prst="rect">
            <a:avLst/>
          </a:prstGeom>
          <a:noFill/>
          <a:ln>
            <a:noFill/>
          </a:ln>
        </p:spPr>
        <p:txBody>
          <a:bodyPr spcFirstLastPara="1" wrap="square" lIns="0" tIns="91425" rIns="91425" bIns="91425" anchor="b" anchorCtr="0"/>
          <a:lstStyle>
            <a:lvl1pPr marL="0" marR="0" lvl="0" indent="0" algn="l" rtl="0">
              <a:lnSpc>
                <a:spcPct val="80000"/>
              </a:lnSpc>
              <a:spcBef>
                <a:spcPts val="0"/>
              </a:spcBef>
              <a:spcAft>
                <a:spcPts val="0"/>
              </a:spcAft>
              <a:buClr>
                <a:schemeClr val="lt1"/>
              </a:buClr>
              <a:buSzPts val="1400"/>
              <a:buFont typeface="Arial"/>
              <a:buNone/>
              <a:defRPr sz="3200" b="1" i="0" u="none" strike="noStrike" cap="none">
                <a:solidFill>
                  <a:schemeClr val="bg1"/>
                </a:solidFill>
                <a:latin typeface="Arial"/>
                <a:ea typeface="Arial"/>
                <a:cs typeface="Arial"/>
                <a:sym typeface="Arial"/>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r>
              <a:rPr lang="en-US" smtClean="0"/>
              <a:t>Click to edit Master title style</a:t>
            </a:r>
            <a:endParaRPr lang="en-US" dirty="0"/>
          </a:p>
        </p:txBody>
      </p:sp>
      <p:sp>
        <p:nvSpPr>
          <p:cNvPr id="15"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tx1"/>
                </a:solidFill>
              </a:defRPr>
            </a:lvl1pPr>
          </a:lstStyle>
          <a:p>
            <a:r>
              <a:rPr lang="en-US" dirty="0" smtClean="0"/>
              <a:t>0000-DTSE-Studio-6211-DU-60-</a:t>
            </a:r>
            <a:fld id="{5A6FB346-E907-314D-8DE1-ECD2B2B6AA1B}" type="slidenum">
              <a:rPr lang="uk-UA" smtClean="0"/>
              <a:pPr/>
              <a:t>‹#›</a:t>
            </a:fld>
            <a:endParaRPr lang="uk-UA" dirty="0"/>
          </a:p>
        </p:txBody>
      </p:sp>
      <p:pic>
        <p:nvPicPr>
          <p:cNvPr id="9" name="Shape 36"/>
          <p:cNvPicPr preferRelativeResize="0"/>
          <p:nvPr userDrawn="1"/>
        </p:nvPicPr>
        <p:blipFill rotWithShape="1">
          <a:blip r:embed="rId3">
            <a:alphaModFix/>
          </a:blip>
          <a:srcRect/>
          <a:stretch/>
        </p:blipFill>
        <p:spPr>
          <a:xfrm>
            <a:off x="6647699" y="4679149"/>
            <a:ext cx="2496313" cy="401737"/>
          </a:xfrm>
          <a:prstGeom prst="rect">
            <a:avLst/>
          </a:prstGeom>
          <a:noFill/>
          <a:ln>
            <a:noFill/>
          </a:ln>
        </p:spPr>
      </p:pic>
      <p:sp>
        <p:nvSpPr>
          <p:cNvPr id="10" name="Shape 38"/>
          <p:cNvSpPr txBox="1"/>
          <p:nvPr userDrawn="1"/>
        </p:nvSpPr>
        <p:spPr>
          <a:xfrm>
            <a:off x="2689350" y="4806375"/>
            <a:ext cx="3765300" cy="2745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sz="800">
                <a:solidFill>
                  <a:srgbClr val="666666"/>
                </a:solidFill>
              </a:rPr>
              <a:t>© DataStax, All Rights Reserved, Confidential</a:t>
            </a:r>
            <a:endParaRPr sz="800" b="0" i="0" u="none" strike="noStrike" cap="none">
              <a:solidFill>
                <a:srgbClr val="666666"/>
              </a:solidFill>
              <a:latin typeface="Arial"/>
              <a:ea typeface="Arial"/>
              <a:cs typeface="Arial"/>
              <a:sym typeface="Arial"/>
            </a:endParaRPr>
          </a:p>
        </p:txBody>
      </p:sp>
    </p:spTree>
    <p:extLst>
      <p:ext uri="{BB962C8B-B14F-4D97-AF65-F5344CB8AC3E}">
        <p14:creationId xmlns:p14="http://schemas.microsoft.com/office/powerpoint/2010/main" val="1752276708"/>
      </p:ext>
    </p:extLst>
  </p:cSld>
  <p:clrMapOvr>
    <a:masterClrMapping/>
  </p:clrMapOvr>
  <p:extLst mod="1">
    <p:ext uri="{DCECCB84-F9BA-43D5-87BE-67443E8EF086}">
      <p15:sldGuideLst xmlns:p15="http://schemas.microsoft.com/office/powerpoint/2012/main" xmlns="">
        <p15:guide id="1" pos="2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8 - Section End">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a:ext>
            </a:extLst>
          </a:blip>
          <a:srcRect l="222" t="3440" b="13113"/>
          <a:stretch/>
        </p:blipFill>
        <p:spPr>
          <a:xfrm>
            <a:off x="0" y="0"/>
            <a:ext cx="9144000" cy="5143500"/>
          </a:xfrm>
          <a:prstGeom prst="rect">
            <a:avLst/>
          </a:prstGeom>
        </p:spPr>
      </p:pic>
      <p:sp>
        <p:nvSpPr>
          <p:cNvPr id="8" name="Rectangle 7"/>
          <p:cNvSpPr/>
          <p:nvPr userDrawn="1"/>
        </p:nvSpPr>
        <p:spPr>
          <a:xfrm>
            <a:off x="0" y="1428750"/>
            <a:ext cx="9144000" cy="1828800"/>
          </a:xfrm>
          <a:prstGeom prst="rect">
            <a:avLst/>
          </a:prstGeom>
          <a:solidFill>
            <a:schemeClr val="accent1">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bg1"/>
                </a:solidFill>
              </a:defRPr>
            </a:lvl1pPr>
          </a:lstStyle>
          <a:p>
            <a:r>
              <a:rPr lang="en-US" dirty="0" smtClean="0"/>
              <a:t>0000-DTSE-Studio-6211-DU-60-</a:t>
            </a:r>
            <a:fld id="{5A6FB346-E907-314D-8DE1-ECD2B2B6AA1B}" type="slidenum">
              <a:rPr lang="uk-UA" smtClean="0"/>
              <a:pPr/>
              <a:t>‹#›</a:t>
            </a:fld>
            <a:endParaRPr lang="uk-UA" dirty="0"/>
          </a:p>
        </p:txBody>
      </p:sp>
      <p:sp>
        <p:nvSpPr>
          <p:cNvPr id="10" name="Title 1"/>
          <p:cNvSpPr>
            <a:spLocks noGrp="1"/>
          </p:cNvSpPr>
          <p:nvPr>
            <p:ph type="title" hasCustomPrompt="1"/>
          </p:nvPr>
        </p:nvSpPr>
        <p:spPr>
          <a:xfrm>
            <a:off x="457200" y="1927314"/>
            <a:ext cx="8229600" cy="857250"/>
          </a:xfrm>
          <a:prstGeom prst="rect">
            <a:avLst/>
          </a:prstGeom>
        </p:spPr>
        <p:txBody>
          <a:bodyPr anchor="ctr" anchorCtr="0">
            <a:normAutofit/>
          </a:bodyPr>
          <a:lstStyle>
            <a:lvl1pPr algn="l">
              <a:defRPr sz="4800" b="0" i="0">
                <a:solidFill>
                  <a:schemeClr val="bg1"/>
                </a:solidFill>
                <a:latin typeface="Arial" charset="0"/>
                <a:ea typeface="Arial" charset="0"/>
                <a:cs typeface="Arial" charset="0"/>
              </a:defRPr>
            </a:lvl1pPr>
          </a:lstStyle>
          <a:p>
            <a:r>
              <a:rPr lang="en-US" dirty="0" smtClean="0"/>
              <a:t>End of Module:</a:t>
            </a:r>
            <a:endParaRPr lang="en-US" dirty="0"/>
          </a:p>
        </p:txBody>
      </p:sp>
      <p:pic>
        <p:nvPicPr>
          <p:cNvPr id="9" name="Shape 50"/>
          <p:cNvPicPr preferRelativeResize="0"/>
          <p:nvPr userDrawn="1"/>
        </p:nvPicPr>
        <p:blipFill rotWithShape="1">
          <a:blip r:embed="rId4">
            <a:alphaModFix/>
          </a:blip>
          <a:srcRect/>
          <a:stretch/>
        </p:blipFill>
        <p:spPr>
          <a:xfrm>
            <a:off x="6859665" y="4833302"/>
            <a:ext cx="2284328" cy="220639"/>
          </a:xfrm>
          <a:prstGeom prst="rect">
            <a:avLst/>
          </a:prstGeom>
          <a:noFill/>
          <a:ln>
            <a:noFill/>
          </a:ln>
        </p:spPr>
      </p:pic>
      <p:sp>
        <p:nvSpPr>
          <p:cNvPr id="11" name="Shape 52"/>
          <p:cNvSpPr txBox="1"/>
          <p:nvPr userDrawn="1"/>
        </p:nvSpPr>
        <p:spPr>
          <a:xfrm>
            <a:off x="2689350" y="4806375"/>
            <a:ext cx="3765300" cy="2745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sz="800">
                <a:solidFill>
                  <a:schemeClr val="lt2"/>
                </a:solidFill>
              </a:rPr>
              <a:t>© DataStax, All Rights Reserved, Confidential</a:t>
            </a:r>
            <a:endParaRPr sz="800" b="0" i="0" u="none" strike="noStrike" cap="none">
              <a:solidFill>
                <a:schemeClr val="lt2"/>
              </a:solidFill>
              <a:latin typeface="Arial"/>
              <a:ea typeface="Arial"/>
              <a:cs typeface="Arial"/>
              <a:sym typeface="Arial"/>
            </a:endParaRP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9 - Additional Detail:">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a:ext>
            </a:extLst>
          </a:blip>
          <a:srcRect l="222" t="3440" b="13113"/>
          <a:stretch/>
        </p:blipFill>
        <p:spPr>
          <a:xfrm>
            <a:off x="0" y="0"/>
            <a:ext cx="9144000" cy="5143500"/>
          </a:xfrm>
          <a:prstGeom prst="rect">
            <a:avLst/>
          </a:prstGeom>
        </p:spPr>
      </p:pic>
      <p:sp>
        <p:nvSpPr>
          <p:cNvPr id="8" name="Rectangle 7"/>
          <p:cNvSpPr/>
          <p:nvPr userDrawn="1"/>
        </p:nvSpPr>
        <p:spPr>
          <a:xfrm>
            <a:off x="0" y="1428750"/>
            <a:ext cx="9144000" cy="1828800"/>
          </a:xfrm>
          <a:prstGeom prst="rect">
            <a:avLst/>
          </a:prstGeom>
          <a:solidFill>
            <a:schemeClr val="accent1">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1927314"/>
            <a:ext cx="8229600" cy="857250"/>
          </a:xfrm>
          <a:prstGeom prst="rect">
            <a:avLst/>
          </a:prstGeom>
        </p:spPr>
        <p:txBody>
          <a:bodyPr anchor="ctr" anchorCtr="0">
            <a:normAutofit/>
          </a:bodyPr>
          <a:lstStyle>
            <a:lvl1pPr algn="l">
              <a:defRPr sz="4800" b="0" i="0" baseline="0">
                <a:solidFill>
                  <a:schemeClr val="bg1"/>
                </a:solidFill>
                <a:latin typeface="Arial" charset="0"/>
                <a:ea typeface="Arial" charset="0"/>
                <a:cs typeface="Arial" charset="0"/>
              </a:defRPr>
            </a:lvl1pPr>
          </a:lstStyle>
          <a:p>
            <a:r>
              <a:rPr lang="en-US" dirty="0" smtClean="0"/>
              <a:t>Additional Detail:</a:t>
            </a:r>
            <a:endParaRPr lang="en-US" dirty="0"/>
          </a:p>
        </p:txBody>
      </p:sp>
      <p:sp>
        <p:nvSpPr>
          <p:cNvPr id="13"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bg1"/>
                </a:solidFill>
              </a:defRPr>
            </a:lvl1pPr>
          </a:lstStyle>
          <a:p>
            <a:r>
              <a:rPr lang="en-US" dirty="0" smtClean="0"/>
              <a:t>0000-DTSE-Studio-6211-DU-60-</a:t>
            </a:r>
            <a:fld id="{5A6FB346-E907-314D-8DE1-ECD2B2B6AA1B}" type="slidenum">
              <a:rPr lang="uk-UA" smtClean="0"/>
              <a:pPr/>
              <a:t>‹#›</a:t>
            </a:fld>
            <a:endParaRPr lang="uk-UA" dirty="0"/>
          </a:p>
        </p:txBody>
      </p:sp>
      <p:pic>
        <p:nvPicPr>
          <p:cNvPr id="10" name="Shape 50"/>
          <p:cNvPicPr preferRelativeResize="0"/>
          <p:nvPr userDrawn="1"/>
        </p:nvPicPr>
        <p:blipFill rotWithShape="1">
          <a:blip r:embed="rId4">
            <a:alphaModFix/>
          </a:blip>
          <a:srcRect/>
          <a:stretch/>
        </p:blipFill>
        <p:spPr>
          <a:xfrm>
            <a:off x="6859665" y="4833302"/>
            <a:ext cx="2284328" cy="220639"/>
          </a:xfrm>
          <a:prstGeom prst="rect">
            <a:avLst/>
          </a:prstGeom>
          <a:noFill/>
          <a:ln>
            <a:noFill/>
          </a:ln>
        </p:spPr>
      </p:pic>
      <p:sp>
        <p:nvSpPr>
          <p:cNvPr id="11" name="Shape 52"/>
          <p:cNvSpPr txBox="1"/>
          <p:nvPr userDrawn="1"/>
        </p:nvSpPr>
        <p:spPr>
          <a:xfrm>
            <a:off x="2689350" y="4806375"/>
            <a:ext cx="3765300" cy="2745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sz="800">
                <a:solidFill>
                  <a:schemeClr val="lt2"/>
                </a:solidFill>
              </a:rPr>
              <a:t>© DataStax, All Rights Reserved, Confidential</a:t>
            </a:r>
            <a:endParaRPr sz="800" b="0" i="0" u="none" strike="noStrike" cap="none">
              <a:solidFill>
                <a:schemeClr val="lt2"/>
              </a:solidFill>
              <a:latin typeface="Arial"/>
              <a:ea typeface="Arial"/>
              <a:cs typeface="Arial"/>
              <a:sym typeface="Arial"/>
            </a:endParaRPr>
          </a:p>
        </p:txBody>
      </p:sp>
    </p:spTree>
    <p:extLst>
      <p:ext uri="{BB962C8B-B14F-4D97-AF65-F5344CB8AC3E}">
        <p14:creationId xmlns:p14="http://schemas.microsoft.com/office/powerpoint/2010/main" val="2856930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0 - Prerequisites:">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a:ext>
            </a:extLst>
          </a:blip>
          <a:srcRect l="222" t="3440" b="13113"/>
          <a:stretch/>
        </p:blipFill>
        <p:spPr>
          <a:xfrm>
            <a:off x="0" y="0"/>
            <a:ext cx="9144000" cy="5143500"/>
          </a:xfrm>
          <a:prstGeom prst="rect">
            <a:avLst/>
          </a:prstGeom>
        </p:spPr>
      </p:pic>
      <p:sp>
        <p:nvSpPr>
          <p:cNvPr id="8" name="Rectangle 7"/>
          <p:cNvSpPr/>
          <p:nvPr userDrawn="1"/>
        </p:nvSpPr>
        <p:spPr>
          <a:xfrm>
            <a:off x="0" y="1428750"/>
            <a:ext cx="9144000" cy="1828800"/>
          </a:xfrm>
          <a:prstGeom prst="rect">
            <a:avLst/>
          </a:prstGeom>
          <a:solidFill>
            <a:schemeClr val="accent1">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1927314"/>
            <a:ext cx="8229600" cy="857250"/>
          </a:xfrm>
          <a:prstGeom prst="rect">
            <a:avLst/>
          </a:prstGeom>
        </p:spPr>
        <p:txBody>
          <a:bodyPr anchor="ctr" anchorCtr="0">
            <a:normAutofit/>
          </a:bodyPr>
          <a:lstStyle>
            <a:lvl1pPr algn="l">
              <a:defRPr sz="4800" b="0" i="0">
                <a:solidFill>
                  <a:schemeClr val="bg1"/>
                </a:solidFill>
                <a:latin typeface="Arial" charset="0"/>
                <a:ea typeface="Arial" charset="0"/>
                <a:cs typeface="Arial" charset="0"/>
              </a:defRPr>
            </a:lvl1pPr>
          </a:lstStyle>
          <a:p>
            <a:r>
              <a:rPr lang="en-US" dirty="0" smtClean="0"/>
              <a:t>Prerequisites:</a:t>
            </a:r>
            <a:endParaRPr lang="en-US" dirty="0"/>
          </a:p>
        </p:txBody>
      </p:sp>
      <p:sp>
        <p:nvSpPr>
          <p:cNvPr id="13"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bg1"/>
                </a:solidFill>
              </a:defRPr>
            </a:lvl1pPr>
          </a:lstStyle>
          <a:p>
            <a:r>
              <a:rPr lang="en-US" dirty="0" smtClean="0"/>
              <a:t>0000-DTSE-Studio-6211-DU-60-</a:t>
            </a:r>
            <a:fld id="{5A6FB346-E907-314D-8DE1-ECD2B2B6AA1B}" type="slidenum">
              <a:rPr lang="uk-UA" smtClean="0"/>
              <a:pPr/>
              <a:t>‹#›</a:t>
            </a:fld>
            <a:endParaRPr lang="uk-UA" dirty="0"/>
          </a:p>
        </p:txBody>
      </p:sp>
      <p:pic>
        <p:nvPicPr>
          <p:cNvPr id="10" name="Shape 50"/>
          <p:cNvPicPr preferRelativeResize="0"/>
          <p:nvPr userDrawn="1"/>
        </p:nvPicPr>
        <p:blipFill rotWithShape="1">
          <a:blip r:embed="rId4">
            <a:alphaModFix/>
          </a:blip>
          <a:srcRect/>
          <a:stretch/>
        </p:blipFill>
        <p:spPr>
          <a:xfrm>
            <a:off x="6859665" y="4833302"/>
            <a:ext cx="2284328" cy="220639"/>
          </a:xfrm>
          <a:prstGeom prst="rect">
            <a:avLst/>
          </a:prstGeom>
          <a:noFill/>
          <a:ln>
            <a:noFill/>
          </a:ln>
        </p:spPr>
      </p:pic>
      <p:sp>
        <p:nvSpPr>
          <p:cNvPr id="11" name="Shape 52"/>
          <p:cNvSpPr txBox="1"/>
          <p:nvPr userDrawn="1"/>
        </p:nvSpPr>
        <p:spPr>
          <a:xfrm>
            <a:off x="2689350" y="4806375"/>
            <a:ext cx="3765300" cy="2745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sz="800">
                <a:solidFill>
                  <a:schemeClr val="lt2"/>
                </a:solidFill>
              </a:rPr>
              <a:t>© DataStax, All Rights Reserved, Confidential</a:t>
            </a:r>
            <a:endParaRPr sz="800" b="0" i="0" u="none" strike="noStrike" cap="none">
              <a:solidFill>
                <a:schemeClr val="lt2"/>
              </a:solidFill>
              <a:latin typeface="Arial"/>
              <a:ea typeface="Arial"/>
              <a:cs typeface="Arial"/>
              <a:sym typeface="Arial"/>
            </a:endParaRPr>
          </a:p>
        </p:txBody>
      </p:sp>
    </p:spTree>
    <p:extLst>
      <p:ext uri="{BB962C8B-B14F-4D97-AF65-F5344CB8AC3E}">
        <p14:creationId xmlns:p14="http://schemas.microsoft.com/office/powerpoint/2010/main" val="1894285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10 - Prerequisites:">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a:ext>
            </a:extLst>
          </a:blip>
          <a:srcRect l="222" t="3440" b="13113"/>
          <a:stretch/>
        </p:blipFill>
        <p:spPr>
          <a:xfrm>
            <a:off x="0" y="0"/>
            <a:ext cx="9144000" cy="5143500"/>
          </a:xfrm>
          <a:prstGeom prst="rect">
            <a:avLst/>
          </a:prstGeom>
        </p:spPr>
      </p:pic>
      <p:sp>
        <p:nvSpPr>
          <p:cNvPr id="8" name="Rectangle 7"/>
          <p:cNvSpPr/>
          <p:nvPr userDrawn="1"/>
        </p:nvSpPr>
        <p:spPr>
          <a:xfrm>
            <a:off x="0" y="1428750"/>
            <a:ext cx="9144000" cy="1828800"/>
          </a:xfrm>
          <a:prstGeom prst="rect">
            <a:avLst/>
          </a:prstGeom>
          <a:solidFill>
            <a:schemeClr val="accent1">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1927314"/>
            <a:ext cx="8229600" cy="857250"/>
          </a:xfrm>
          <a:prstGeom prst="rect">
            <a:avLst/>
          </a:prstGeom>
        </p:spPr>
        <p:txBody>
          <a:bodyPr anchor="ctr" anchorCtr="0">
            <a:normAutofit/>
          </a:bodyPr>
          <a:lstStyle>
            <a:lvl1pPr algn="l">
              <a:defRPr sz="4800" b="0" i="0">
                <a:solidFill>
                  <a:schemeClr val="bg1"/>
                </a:solidFill>
                <a:latin typeface="Arial" charset="0"/>
                <a:ea typeface="Arial" charset="0"/>
                <a:cs typeface="Arial" charset="0"/>
              </a:defRPr>
            </a:lvl1pPr>
          </a:lstStyle>
          <a:p>
            <a:r>
              <a:rPr lang="en-US" dirty="0" smtClean="0"/>
              <a:t>Solutions:</a:t>
            </a:r>
            <a:endParaRPr lang="en-US" dirty="0"/>
          </a:p>
        </p:txBody>
      </p:sp>
      <p:sp>
        <p:nvSpPr>
          <p:cNvPr id="13"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bg1"/>
                </a:solidFill>
              </a:defRPr>
            </a:lvl1pPr>
          </a:lstStyle>
          <a:p>
            <a:r>
              <a:rPr lang="en-US" dirty="0" smtClean="0"/>
              <a:t>0000-DTSE-Studio-6211-DU-60-</a:t>
            </a:r>
            <a:fld id="{5A6FB346-E907-314D-8DE1-ECD2B2B6AA1B}" type="slidenum">
              <a:rPr lang="uk-UA" smtClean="0"/>
              <a:pPr/>
              <a:t>‹#›</a:t>
            </a:fld>
            <a:endParaRPr lang="uk-UA" dirty="0"/>
          </a:p>
        </p:txBody>
      </p:sp>
      <p:pic>
        <p:nvPicPr>
          <p:cNvPr id="10" name="Shape 50"/>
          <p:cNvPicPr preferRelativeResize="0"/>
          <p:nvPr userDrawn="1"/>
        </p:nvPicPr>
        <p:blipFill rotWithShape="1">
          <a:blip r:embed="rId4">
            <a:alphaModFix/>
          </a:blip>
          <a:srcRect/>
          <a:stretch/>
        </p:blipFill>
        <p:spPr>
          <a:xfrm>
            <a:off x="6859665" y="4833302"/>
            <a:ext cx="2284328" cy="220639"/>
          </a:xfrm>
          <a:prstGeom prst="rect">
            <a:avLst/>
          </a:prstGeom>
          <a:noFill/>
          <a:ln>
            <a:noFill/>
          </a:ln>
        </p:spPr>
      </p:pic>
      <p:sp>
        <p:nvSpPr>
          <p:cNvPr id="11" name="Shape 52"/>
          <p:cNvSpPr txBox="1"/>
          <p:nvPr userDrawn="1"/>
        </p:nvSpPr>
        <p:spPr>
          <a:xfrm>
            <a:off x="2689350" y="4806375"/>
            <a:ext cx="3765300" cy="2745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sz="800">
                <a:solidFill>
                  <a:schemeClr val="lt2"/>
                </a:solidFill>
              </a:rPr>
              <a:t>© DataStax, All Rights Reserved, Confidential</a:t>
            </a:r>
            <a:endParaRPr sz="800" b="0" i="0" u="none" strike="noStrike" cap="none">
              <a:solidFill>
                <a:schemeClr val="lt2"/>
              </a:solidFill>
              <a:latin typeface="Arial"/>
              <a:ea typeface="Arial"/>
              <a:cs typeface="Arial"/>
              <a:sym typeface="Arial"/>
            </a:endParaRPr>
          </a:p>
        </p:txBody>
      </p:sp>
    </p:spTree>
    <p:extLst>
      <p:ext uri="{BB962C8B-B14F-4D97-AF65-F5344CB8AC3E}">
        <p14:creationId xmlns:p14="http://schemas.microsoft.com/office/powerpoint/2010/main" val="1201703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96" r:id="rId1"/>
    <p:sldLayoutId id="2147483713" r:id="rId2"/>
    <p:sldLayoutId id="2147483714" r:id="rId3"/>
    <p:sldLayoutId id="2147483717" r:id="rId4"/>
    <p:sldLayoutId id="2147483710" r:id="rId5"/>
    <p:sldLayoutId id="2147483716" r:id="rId6"/>
    <p:sldLayoutId id="2147483715" r:id="rId7"/>
    <p:sldLayoutId id="2147483718" r:id="rId8"/>
  </p:sldLayoutIdLst>
  <p:hf hdr="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extLst mod="1">
    <p:ext uri="{27BBF7A9-308A-43DC-89C8-2F10F3537804}">
      <p15:sldGuideLst xmlns:p15="http://schemas.microsoft.com/office/powerpoint/2012/main" xmlns="">
        <p15:guide id="1" orient="horz" pos="3151" userDrawn="1">
          <p15:clr>
            <a:srgbClr val="F26B43"/>
          </p15:clr>
        </p15:guide>
        <p15:guide id="2" pos="2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academy.datastax.com/download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sz="2000" dirty="0" smtClean="0"/>
              <a:t>DSE Studio, Install, Configure, </a:t>
            </a:r>
            <a:r>
              <a:rPr lang="en-US" sz="2000" dirty="0"/>
              <a:t>F</a:t>
            </a:r>
            <a:r>
              <a:rPr lang="en-US" sz="2000" dirty="0" smtClean="0"/>
              <a:t>irst </a:t>
            </a:r>
            <a:r>
              <a:rPr lang="en-US" sz="2000" dirty="0"/>
              <a:t>S</a:t>
            </a:r>
            <a:r>
              <a:rPr lang="en-US" sz="2000" dirty="0" smtClean="0"/>
              <a:t>teps</a:t>
            </a:r>
            <a:endParaRPr lang="en-US" sz="2000" dirty="0"/>
          </a:p>
        </p:txBody>
      </p:sp>
      <p:sp>
        <p:nvSpPr>
          <p:cNvPr id="3" name="Title 2"/>
          <p:cNvSpPr>
            <a:spLocks noGrp="1"/>
          </p:cNvSpPr>
          <p:nvPr>
            <p:ph type="title"/>
          </p:nvPr>
        </p:nvSpPr>
        <p:spPr/>
        <p:txBody>
          <a:bodyPr/>
          <a:lstStyle/>
          <a:p>
            <a:r>
              <a:rPr lang="en-US" dirty="0" smtClean="0"/>
              <a:t>Practice Lab:</a:t>
            </a:r>
            <a:endParaRPr lang="en-US" dirty="0"/>
          </a:p>
        </p:txBody>
      </p:sp>
      <p:sp>
        <p:nvSpPr>
          <p:cNvPr id="4" name="Slide Number Placeholder 3"/>
          <p:cNvSpPr>
            <a:spLocks noGrp="1"/>
          </p:cNvSpPr>
          <p:nvPr>
            <p:ph type="sldNum" sz="quarter" idx="11"/>
          </p:nvPr>
        </p:nvSpPr>
        <p:spPr/>
        <p:txBody>
          <a:bodyPr/>
          <a:lstStyle/>
          <a:p>
            <a:r>
              <a:rPr lang="en-US" dirty="0" smtClean="0"/>
              <a:t>0000-DTSE-Studio-6211-DU-60-</a:t>
            </a:r>
            <a:fld id="{5A6FB346-E907-314D-8DE1-ECD2B2B6AA1B}" type="slidenum">
              <a:rPr lang="uk-UA" smtClean="0"/>
              <a:pPr/>
              <a:t>1</a:t>
            </a:fld>
            <a:endParaRPr lang="uk-UA" dirty="0"/>
          </a:p>
        </p:txBody>
      </p:sp>
      <p:sp>
        <p:nvSpPr>
          <p:cNvPr id="5" name="Content Placeholder 1"/>
          <p:cNvSpPr txBox="1">
            <a:spLocks/>
          </p:cNvSpPr>
          <p:nvPr/>
        </p:nvSpPr>
        <p:spPr>
          <a:xfrm>
            <a:off x="4111328" y="443968"/>
            <a:ext cx="4575472" cy="3941290"/>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33363" indent="-233363">
              <a:buFont typeface="Arial" pitchFamily="34" charset="0"/>
              <a:buChar char="•"/>
            </a:pPr>
            <a:r>
              <a:rPr lang="en-US" sz="1800" dirty="0" smtClean="0"/>
              <a:t>This Practice Lab is dependent on Discussion Unit 6210, where most of the objects we create in this lab were introduced.</a:t>
            </a:r>
          </a:p>
          <a:p>
            <a:pPr marL="233363" indent="-233363">
              <a:buFont typeface="Arial" pitchFamily="34" charset="0"/>
              <a:buChar char="•"/>
            </a:pPr>
            <a:endParaRPr lang="en-US" sz="1800" dirty="0" smtClean="0"/>
          </a:p>
          <a:p>
            <a:pPr marL="233363" indent="-233363">
              <a:buFont typeface="Arial" pitchFamily="34" charset="0"/>
              <a:buChar char="•"/>
            </a:pPr>
            <a:r>
              <a:rPr lang="en-US" sz="1800" dirty="0" smtClean="0"/>
              <a:t>In this Practice Lab, we install DSE Studio from Tar ball, configure it, and run a basic install verification; create a table, add data, query same.</a:t>
            </a:r>
            <a:endParaRPr lang="en-US" sz="1800" dirty="0"/>
          </a:p>
        </p:txBody>
      </p:sp>
    </p:spTree>
    <p:extLst>
      <p:ext uri="{BB962C8B-B14F-4D97-AF65-F5344CB8AC3E}">
        <p14:creationId xmlns:p14="http://schemas.microsoft.com/office/powerpoint/2010/main" val="1530976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Go Father: (Optional)</a:t>
            </a:r>
            <a:endParaRPr lang="en-US" dirty="0"/>
          </a:p>
        </p:txBody>
      </p:sp>
      <p:sp>
        <p:nvSpPr>
          <p:cNvPr id="3" name="Slide Number Placeholder 2"/>
          <p:cNvSpPr>
            <a:spLocks noGrp="1"/>
          </p:cNvSpPr>
          <p:nvPr>
            <p:ph type="sldNum" sz="quarter" idx="11"/>
          </p:nvPr>
        </p:nvSpPr>
        <p:spPr/>
        <p:txBody>
          <a:bodyPr/>
          <a:lstStyle/>
          <a:p>
            <a:r>
              <a:rPr lang="en-US" smtClean="0"/>
              <a:t>0000-DTSE-Studio-6211-DU-60-</a:t>
            </a:r>
            <a:fld id="{5A6FB346-E907-314D-8DE1-ECD2B2B6AA1B}" type="slidenum">
              <a:rPr lang="uk-UA" smtClean="0"/>
              <a:pPr/>
              <a:t>10</a:t>
            </a:fld>
            <a:endParaRPr lang="uk-UA"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0293" y="886342"/>
            <a:ext cx="2775931" cy="2220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116681" y="3287163"/>
            <a:ext cx="3606800" cy="1323439"/>
          </a:xfrm>
          <a:prstGeom prst="rect">
            <a:avLst/>
          </a:prstGeom>
          <a:noFill/>
        </p:spPr>
        <p:txBody>
          <a:bodyPr wrap="square" rtlCol="0">
            <a:spAutoFit/>
          </a:bodyPr>
          <a:lstStyle/>
          <a:p>
            <a:r>
              <a:rPr lang="en-US" sz="1000" dirty="0"/>
              <a:t>Vasco </a:t>
            </a:r>
            <a:r>
              <a:rPr lang="en-US" sz="1000" dirty="0" err="1"/>
              <a:t>Núñez</a:t>
            </a:r>
            <a:r>
              <a:rPr lang="en-US" sz="1000" dirty="0"/>
              <a:t> de Balboa was a Spanish explorer (or conquistador) who saw and claimed the Pacific Ocean for Spain. He was born in 1475 in a poor region of Spain known as Extremadura, which was also the home of conquistadors </a:t>
            </a:r>
            <a:r>
              <a:rPr lang="en-US" sz="1000" dirty="0" err="1"/>
              <a:t>Hernán</a:t>
            </a:r>
            <a:r>
              <a:rPr lang="en-US" sz="1000" dirty="0"/>
              <a:t> Cortés, Francisco Pizarro, Hernando de Soto, and Francisco de </a:t>
            </a:r>
            <a:r>
              <a:rPr lang="en-US" sz="1000" dirty="0" err="1"/>
              <a:t>Orellana</a:t>
            </a:r>
            <a:r>
              <a:rPr lang="en-US" sz="1000" dirty="0" smtClean="0"/>
              <a:t>.</a:t>
            </a:r>
          </a:p>
          <a:p>
            <a:endParaRPr lang="en-US" sz="1000" dirty="0" smtClean="0"/>
          </a:p>
          <a:p>
            <a:r>
              <a:rPr lang="en-US" sz="1000" dirty="0" smtClean="0"/>
              <a:t>Source</a:t>
            </a:r>
            <a:r>
              <a:rPr lang="en-US" sz="1000" dirty="0"/>
              <a:t>: http://mrnussbaum.com/explorers/famous-explorers/</a:t>
            </a:r>
            <a:endParaRPr lang="en-US" sz="1000" dirty="0" smtClean="0"/>
          </a:p>
        </p:txBody>
      </p:sp>
    </p:spTree>
    <p:extLst>
      <p:ext uri="{BB962C8B-B14F-4D97-AF65-F5344CB8AC3E}">
        <p14:creationId xmlns:p14="http://schemas.microsoft.com/office/powerpoint/2010/main" val="3792617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 3 (Optional): Run Spark/SQL</a:t>
            </a:r>
            <a:endParaRPr lang="en-US" dirty="0"/>
          </a:p>
        </p:txBody>
      </p:sp>
      <p:sp>
        <p:nvSpPr>
          <p:cNvPr id="3" name="Slide Number Placeholder 2"/>
          <p:cNvSpPr>
            <a:spLocks noGrp="1"/>
          </p:cNvSpPr>
          <p:nvPr>
            <p:ph type="sldNum" sz="quarter" idx="11"/>
          </p:nvPr>
        </p:nvSpPr>
        <p:spPr/>
        <p:txBody>
          <a:bodyPr/>
          <a:lstStyle/>
          <a:p>
            <a:r>
              <a:rPr lang="en-US" smtClean="0"/>
              <a:t>0000-DTSE-Studio-6211-DU-60-</a:t>
            </a:r>
            <a:fld id="{5A6FB346-E907-314D-8DE1-ECD2B2B6AA1B}" type="slidenum">
              <a:rPr lang="uk-UA" smtClean="0"/>
              <a:pPr/>
              <a:t>11</a:t>
            </a:fld>
            <a:endParaRPr lang="uk-UA" dirty="0"/>
          </a:p>
        </p:txBody>
      </p:sp>
      <p:sp>
        <p:nvSpPr>
          <p:cNvPr id="4" name="Content Placeholder 4"/>
          <p:cNvSpPr txBox="1">
            <a:spLocks/>
          </p:cNvSpPr>
          <p:nvPr/>
        </p:nvSpPr>
        <p:spPr>
          <a:xfrm>
            <a:off x="335279" y="921510"/>
            <a:ext cx="4281055" cy="2576565"/>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227013"/>
            <a:r>
              <a:rPr lang="en-US" sz="2000" dirty="0" smtClean="0"/>
              <a:t>From the command line:</a:t>
            </a:r>
          </a:p>
          <a:p>
            <a:pPr marL="227013" indent="-227013" defTabSz="227013">
              <a:buFont typeface="Arial" pitchFamily="34" charset="0"/>
              <a:buChar char="•"/>
            </a:pPr>
            <a:r>
              <a:rPr lang="en-US" sz="1800" dirty="0" smtClean="0"/>
              <a:t>Shutdown down your single node DSE Core</a:t>
            </a:r>
          </a:p>
          <a:p>
            <a:pPr marL="227013" indent="-227013" defTabSz="227013">
              <a:buFont typeface="Arial" pitchFamily="34" charset="0"/>
              <a:buChar char="•"/>
            </a:pPr>
            <a:r>
              <a:rPr lang="en-US" sz="1800" dirty="0" smtClean="0"/>
              <a:t>Edit the </a:t>
            </a:r>
            <a:r>
              <a:rPr lang="en-US" sz="1800" dirty="0" err="1" smtClean="0"/>
              <a:t>dse.yaml</a:t>
            </a:r>
            <a:r>
              <a:rPr lang="en-US" sz="1800" dirty="0" smtClean="0"/>
              <a:t>. Change</a:t>
            </a:r>
          </a:p>
          <a:p>
            <a:pPr defTabSz="227013"/>
            <a:r>
              <a:rPr lang="en-US" sz="1800" dirty="0" smtClean="0"/>
              <a:t>	</a:t>
            </a:r>
            <a:r>
              <a:rPr lang="en-US" sz="1800" dirty="0" err="1" smtClean="0">
                <a:latin typeface="Courier New" pitchFamily="49" charset="0"/>
                <a:cs typeface="Courier New" pitchFamily="49" charset="0"/>
              </a:rPr>
              <a:t>alwayson_sql_options</a:t>
            </a:r>
            <a:r>
              <a:rPr lang="en-US" sz="1800" dirty="0" smtClean="0">
                <a:latin typeface="Courier New" pitchFamily="49" charset="0"/>
                <a:cs typeface="Courier New" pitchFamily="49" charset="0"/>
              </a:rPr>
              <a:t>:</a:t>
            </a:r>
          </a:p>
          <a:p>
            <a:pPr defTabSz="227013"/>
            <a:r>
              <a:rPr lang="en-US" sz="1800" dirty="0">
                <a:latin typeface="Courier New" pitchFamily="49" charset="0"/>
                <a:cs typeface="Courier New" pitchFamily="49" charset="0"/>
              </a:rPr>
              <a:t>	</a:t>
            </a:r>
            <a:r>
              <a:rPr lang="en-US" sz="1800" dirty="0" smtClean="0">
                <a:latin typeface="Courier New" pitchFamily="49" charset="0"/>
                <a:cs typeface="Courier New" pitchFamily="49" charset="0"/>
              </a:rPr>
              <a:t>	enabled</a:t>
            </a:r>
            <a:r>
              <a:rPr lang="en-US" sz="1800" dirty="0">
                <a:latin typeface="Courier New" pitchFamily="49" charset="0"/>
                <a:cs typeface="Courier New" pitchFamily="49" charset="0"/>
              </a:rPr>
              <a:t>: </a:t>
            </a:r>
            <a:r>
              <a:rPr lang="en-US" sz="1800" dirty="0" smtClean="0">
                <a:latin typeface="Courier New" pitchFamily="49" charset="0"/>
                <a:cs typeface="Courier New" pitchFamily="49" charset="0"/>
              </a:rPr>
              <a:t>true</a:t>
            </a:r>
          </a:p>
          <a:p>
            <a:pPr defTabSz="227013"/>
            <a:endParaRPr lang="en-US" sz="1800" dirty="0"/>
          </a:p>
          <a:p>
            <a:pPr defTabSz="227013">
              <a:tabLst>
                <a:tab pos="227013" algn="l"/>
              </a:tabLst>
            </a:pPr>
            <a:r>
              <a:rPr lang="en-US" sz="1600" dirty="0" smtClean="0"/>
              <a:t>	(With proper indentation)</a:t>
            </a:r>
            <a:endParaRPr lang="en-US" sz="1600" dirty="0"/>
          </a:p>
          <a:p>
            <a:pPr marL="227013" indent="-227013" defTabSz="227013">
              <a:buFont typeface="Arial" pitchFamily="34" charset="0"/>
              <a:buChar char="•"/>
            </a:pPr>
            <a:endParaRPr lang="en-US" sz="1800" dirty="0"/>
          </a:p>
          <a:p>
            <a:pPr marL="227013" indent="-227013" defTabSz="227013">
              <a:buFont typeface="Arial" pitchFamily="34" charset="0"/>
              <a:buChar char="•"/>
            </a:pPr>
            <a:r>
              <a:rPr lang="en-US" sz="1800" dirty="0" smtClean="0"/>
              <a:t>Restart DSE. Add a –k option on the command line</a:t>
            </a:r>
          </a:p>
          <a:p>
            <a:pPr marL="227013" indent="-227013" defTabSz="227013">
              <a:buFont typeface="Arial" pitchFamily="34" charset="0"/>
              <a:buChar char="•"/>
            </a:pPr>
            <a:r>
              <a:rPr lang="en-US" sz="1800" dirty="0" smtClean="0"/>
              <a:t>Restart the DSE Studio daemon (see Notes)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1614" y="1579737"/>
            <a:ext cx="3805186" cy="191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3110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 3 (Optional): Spurious error</a:t>
            </a:r>
            <a:endParaRPr lang="en-US" dirty="0"/>
          </a:p>
        </p:txBody>
      </p:sp>
      <p:sp>
        <p:nvSpPr>
          <p:cNvPr id="3" name="Slide Number Placeholder 2"/>
          <p:cNvSpPr>
            <a:spLocks noGrp="1"/>
          </p:cNvSpPr>
          <p:nvPr>
            <p:ph type="sldNum" sz="quarter" idx="11"/>
          </p:nvPr>
        </p:nvSpPr>
        <p:spPr/>
        <p:txBody>
          <a:bodyPr/>
          <a:lstStyle/>
          <a:p>
            <a:r>
              <a:rPr lang="en-US" smtClean="0"/>
              <a:t>0000-DTSE-Studio-6211-DU-60-</a:t>
            </a:r>
            <a:fld id="{5A6FB346-E907-314D-8DE1-ECD2B2B6AA1B}" type="slidenum">
              <a:rPr lang="uk-UA" smtClean="0"/>
              <a:pPr/>
              <a:t>12</a:t>
            </a:fld>
            <a:endParaRPr lang="uk-UA"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4060" y="1368570"/>
            <a:ext cx="6627336" cy="2891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ight Arrow 4"/>
          <p:cNvSpPr/>
          <p:nvPr/>
        </p:nvSpPr>
        <p:spPr>
          <a:xfrm rot="2907491">
            <a:off x="1333577" y="1168273"/>
            <a:ext cx="418012" cy="400594"/>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2246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 3 (Optional): </a:t>
            </a:r>
            <a:r>
              <a:rPr lang="en-US" dirty="0" smtClean="0"/>
              <a:t>Success</a:t>
            </a:r>
            <a:endParaRPr lang="en-US" dirty="0"/>
          </a:p>
        </p:txBody>
      </p:sp>
      <p:sp>
        <p:nvSpPr>
          <p:cNvPr id="3" name="Slide Number Placeholder 2"/>
          <p:cNvSpPr>
            <a:spLocks noGrp="1"/>
          </p:cNvSpPr>
          <p:nvPr>
            <p:ph type="sldNum" sz="quarter" idx="11"/>
          </p:nvPr>
        </p:nvSpPr>
        <p:spPr/>
        <p:txBody>
          <a:bodyPr/>
          <a:lstStyle/>
          <a:p>
            <a:r>
              <a:rPr lang="en-US" smtClean="0"/>
              <a:t>0000-DTSE-Studio-6211-DU-60-</a:t>
            </a:r>
            <a:fld id="{5A6FB346-E907-314D-8DE1-ECD2B2B6AA1B}" type="slidenum">
              <a:rPr lang="uk-UA" smtClean="0"/>
              <a:pPr/>
              <a:t>13</a:t>
            </a:fld>
            <a:endParaRPr lang="uk-UA"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5583" y="997403"/>
            <a:ext cx="4747074" cy="3538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1809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 3 (Optional): </a:t>
            </a:r>
            <a:r>
              <a:rPr lang="en-US" dirty="0" smtClean="0"/>
              <a:t>Definite Error (Resource)</a:t>
            </a:r>
            <a:endParaRPr lang="en-US" dirty="0"/>
          </a:p>
        </p:txBody>
      </p:sp>
      <p:sp>
        <p:nvSpPr>
          <p:cNvPr id="3" name="Slide Number Placeholder 2"/>
          <p:cNvSpPr>
            <a:spLocks noGrp="1"/>
          </p:cNvSpPr>
          <p:nvPr>
            <p:ph type="sldNum" sz="quarter" idx="11"/>
          </p:nvPr>
        </p:nvSpPr>
        <p:spPr/>
        <p:txBody>
          <a:bodyPr/>
          <a:lstStyle/>
          <a:p>
            <a:r>
              <a:rPr lang="en-US" smtClean="0"/>
              <a:t>0000-DTSE-Studio-6211-DU-60-</a:t>
            </a:r>
            <a:fld id="{5A6FB346-E907-314D-8DE1-ECD2B2B6AA1B}" type="slidenum">
              <a:rPr lang="uk-UA" smtClean="0"/>
              <a:pPr/>
              <a:t>14</a:t>
            </a:fld>
            <a:endParaRPr lang="uk-UA"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915" y="1424345"/>
            <a:ext cx="6255127" cy="2815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8193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en-US" dirty="0" smtClean="0"/>
              <a:t>Lessons Learned</a:t>
            </a:r>
            <a:endParaRPr lang="en-US" dirty="0"/>
          </a:p>
        </p:txBody>
      </p:sp>
      <p:sp>
        <p:nvSpPr>
          <p:cNvPr id="4" name="Title 3"/>
          <p:cNvSpPr>
            <a:spLocks noGrp="1"/>
          </p:cNvSpPr>
          <p:nvPr>
            <p:ph type="title"/>
          </p:nvPr>
        </p:nvSpPr>
        <p:spPr/>
        <p:txBody>
          <a:bodyPr/>
          <a:lstStyle/>
          <a:p>
            <a:r>
              <a:rPr lang="en-US" dirty="0" smtClean="0"/>
              <a:t>Practice Lab:</a:t>
            </a:r>
            <a:endParaRPr lang="en-US" dirty="0"/>
          </a:p>
        </p:txBody>
      </p:sp>
      <p:sp>
        <p:nvSpPr>
          <p:cNvPr id="3" name="Slide Number Placeholder 2"/>
          <p:cNvSpPr>
            <a:spLocks noGrp="1"/>
          </p:cNvSpPr>
          <p:nvPr>
            <p:ph type="sldNum" sz="quarter" idx="11"/>
          </p:nvPr>
        </p:nvSpPr>
        <p:spPr/>
        <p:txBody>
          <a:bodyPr/>
          <a:lstStyle/>
          <a:p>
            <a:r>
              <a:rPr lang="en-US" smtClean="0"/>
              <a:t>0000-DTSE-Studio-6211-DU-60-</a:t>
            </a:r>
            <a:fld id="{5A6FB346-E907-314D-8DE1-ECD2B2B6AA1B}" type="slidenum">
              <a:rPr lang="uk-UA" smtClean="0"/>
              <a:pPr/>
              <a:t>15</a:t>
            </a:fld>
            <a:endParaRPr lang="uk-UA"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2911" y="1093076"/>
            <a:ext cx="3478441" cy="2041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01033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r>
              <a:rPr lang="en-US" smtClean="0"/>
              <a:t>0000-DTSE-Studio-6211-DU-60-</a:t>
            </a:r>
            <a:fld id="{5A6FB346-E907-314D-8DE1-ECD2B2B6AA1B}" type="slidenum">
              <a:rPr lang="uk-UA" smtClean="0"/>
              <a:pPr/>
              <a:t>16</a:t>
            </a:fld>
            <a:endParaRPr lang="uk-UA" dirty="0"/>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1259029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 1: Install, Configure, run DSE Studio</a:t>
            </a:r>
            <a:endParaRPr lang="en-US" dirty="0"/>
          </a:p>
        </p:txBody>
      </p:sp>
      <p:sp>
        <p:nvSpPr>
          <p:cNvPr id="3" name="Slide Number Placeholder 2"/>
          <p:cNvSpPr>
            <a:spLocks noGrp="1"/>
          </p:cNvSpPr>
          <p:nvPr>
            <p:ph type="sldNum" sz="quarter" idx="11"/>
          </p:nvPr>
        </p:nvSpPr>
        <p:spPr/>
        <p:txBody>
          <a:bodyPr/>
          <a:lstStyle/>
          <a:p>
            <a:r>
              <a:rPr lang="en-US" smtClean="0"/>
              <a:t>0000-DTSE-Studio-6211-DU-60-</a:t>
            </a:r>
            <a:fld id="{5A6FB346-E907-314D-8DE1-ECD2B2B6AA1B}" type="slidenum">
              <a:rPr lang="uk-UA" smtClean="0"/>
              <a:pPr/>
              <a:t>2</a:t>
            </a:fld>
            <a:endParaRPr lang="uk-UA" dirty="0"/>
          </a:p>
        </p:txBody>
      </p:sp>
      <p:sp>
        <p:nvSpPr>
          <p:cNvPr id="4" name="Content Placeholder 4"/>
          <p:cNvSpPr txBox="1">
            <a:spLocks/>
          </p:cNvSpPr>
          <p:nvPr/>
        </p:nvSpPr>
        <p:spPr>
          <a:xfrm>
            <a:off x="457199" y="881530"/>
            <a:ext cx="4281055" cy="347708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dirty="0" smtClean="0"/>
              <a:t>Prerequisites:</a:t>
            </a:r>
          </a:p>
          <a:p>
            <a:pPr marL="227013" indent="-227013">
              <a:buFont typeface="Arial" pitchFamily="34" charset="0"/>
              <a:buChar char="•"/>
            </a:pPr>
            <a:r>
              <a:rPr lang="en-US" sz="1800" dirty="0" smtClean="0"/>
              <a:t>Instructions are provided for Linux</a:t>
            </a:r>
          </a:p>
          <a:p>
            <a:pPr marL="227013" indent="-227013">
              <a:buFont typeface="Arial" pitchFamily="34" charset="0"/>
              <a:buChar char="•"/>
            </a:pPr>
            <a:r>
              <a:rPr lang="en-US" sz="1800" dirty="0" smtClean="0"/>
              <a:t>We will operate below recommended settings; 1 OS node only, minimum 8 GB RAM, 12 GB RAM preferred</a:t>
            </a:r>
          </a:p>
          <a:p>
            <a:pPr marL="227013" indent="-227013">
              <a:buFont typeface="Arial" pitchFamily="34" charset="0"/>
              <a:buChar char="•"/>
            </a:pPr>
            <a:endParaRPr lang="en-US" sz="1800" dirty="0" smtClean="0"/>
          </a:p>
          <a:p>
            <a:pPr marL="227013" indent="-227013">
              <a:buFont typeface="Arial" pitchFamily="34" charset="0"/>
              <a:buChar char="•"/>
            </a:pPr>
            <a:r>
              <a:rPr lang="en-US" sz="1800" dirty="0" smtClean="0"/>
              <a:t>That you have an operating single node DSE Core cluster (anything more likely wont fit; DSE Core plus Studio on 8 GB RAM)</a:t>
            </a:r>
            <a:endParaRPr lang="en-US" sz="1800" i="1" dirty="0" smtClean="0"/>
          </a:p>
          <a:p>
            <a:pPr marL="227013" indent="-227013">
              <a:buFont typeface="Arial" pitchFamily="34" charset="0"/>
              <a:buChar char="•"/>
            </a:pPr>
            <a:r>
              <a:rPr lang="en-US" sz="1800" dirty="0" smtClean="0"/>
              <a:t>All work done as ‘root’</a:t>
            </a:r>
            <a:endParaRPr lang="en-US" sz="18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2906" y="818520"/>
            <a:ext cx="2519170" cy="3540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7194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 1: Files, Directories</a:t>
            </a:r>
            <a:endParaRPr lang="en-US" dirty="0"/>
          </a:p>
        </p:txBody>
      </p:sp>
      <p:sp>
        <p:nvSpPr>
          <p:cNvPr id="3" name="Slide Number Placeholder 2"/>
          <p:cNvSpPr>
            <a:spLocks noGrp="1"/>
          </p:cNvSpPr>
          <p:nvPr>
            <p:ph type="sldNum" sz="quarter" idx="11"/>
          </p:nvPr>
        </p:nvSpPr>
        <p:spPr/>
        <p:txBody>
          <a:bodyPr/>
          <a:lstStyle/>
          <a:p>
            <a:r>
              <a:rPr lang="en-US" smtClean="0"/>
              <a:t>0000-DTSE-Studio-6211-DU-60-</a:t>
            </a:r>
            <a:fld id="{5A6FB346-E907-314D-8DE1-ECD2B2B6AA1B}" type="slidenum">
              <a:rPr lang="uk-UA" smtClean="0"/>
              <a:pPr/>
              <a:t>3</a:t>
            </a:fld>
            <a:endParaRPr lang="uk-UA" dirty="0"/>
          </a:p>
        </p:txBody>
      </p:sp>
      <p:sp>
        <p:nvSpPr>
          <p:cNvPr id="4" name="Content Placeholder 4"/>
          <p:cNvSpPr txBox="1">
            <a:spLocks/>
          </p:cNvSpPr>
          <p:nvPr/>
        </p:nvSpPr>
        <p:spPr>
          <a:xfrm>
            <a:off x="4463936" y="1380230"/>
            <a:ext cx="4534408" cy="1819262"/>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27013" indent="-227013">
              <a:buFont typeface="Arial" pitchFamily="34" charset="0"/>
              <a:buChar char="•"/>
            </a:pPr>
            <a:r>
              <a:rPr lang="en-US" sz="2000" dirty="0" smtClean="0"/>
              <a:t>Download Studio from Academy,</a:t>
            </a:r>
          </a:p>
          <a:p>
            <a:pPr lvl="1" defTabSz="233363"/>
            <a:r>
              <a:rPr lang="en-US" sz="2000" dirty="0"/>
              <a:t>	</a:t>
            </a:r>
            <a:r>
              <a:rPr lang="en-US" dirty="0" smtClean="0">
                <a:latin typeface="Courier New" pitchFamily="49" charset="0"/>
                <a:cs typeface="Courier New" pitchFamily="49" charset="0"/>
                <a:hlinkClick r:id="rId3"/>
              </a:rPr>
              <a:t>https</a:t>
            </a:r>
            <a:r>
              <a:rPr lang="en-US" dirty="0">
                <a:latin typeface="Courier New" pitchFamily="49" charset="0"/>
                <a:cs typeface="Courier New" pitchFamily="49" charset="0"/>
                <a:hlinkClick r:id="rId3"/>
              </a:rPr>
              <a:t>://</a:t>
            </a:r>
            <a:r>
              <a:rPr lang="en-US" dirty="0" smtClean="0">
                <a:latin typeface="Courier New" pitchFamily="49" charset="0"/>
                <a:cs typeface="Courier New" pitchFamily="49" charset="0"/>
                <a:hlinkClick r:id="rId3"/>
              </a:rPr>
              <a:t>academy.datastax.com/downloads</a:t>
            </a:r>
            <a:endParaRPr lang="en-US" dirty="0" smtClean="0">
              <a:latin typeface="Courier New" pitchFamily="49" charset="0"/>
              <a:cs typeface="Courier New" pitchFamily="49" charset="0"/>
            </a:endParaRPr>
          </a:p>
          <a:p>
            <a:pPr marL="233363" lvl="1" indent="-233363" defTabSz="233363">
              <a:buFont typeface="Arial" pitchFamily="34" charset="0"/>
              <a:buChar char="•"/>
            </a:pPr>
            <a:r>
              <a:rPr lang="en-US" sz="2000" dirty="0" smtClean="0"/>
              <a:t>Unpack the DSE Studio Tar ball in </a:t>
            </a:r>
            <a:r>
              <a:rPr lang="en-US" sz="1600" dirty="0" smtClean="0">
                <a:latin typeface="Courier New" pitchFamily="49" charset="0"/>
                <a:cs typeface="Courier New" pitchFamily="49" charset="0"/>
              </a:rPr>
              <a:t>/opt/studio</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370" y="1380230"/>
            <a:ext cx="3904933" cy="1988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9611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 1: Configure</a:t>
            </a:r>
            <a:endParaRPr lang="en-US" dirty="0"/>
          </a:p>
        </p:txBody>
      </p:sp>
      <p:sp>
        <p:nvSpPr>
          <p:cNvPr id="3" name="Slide Number Placeholder 2"/>
          <p:cNvSpPr>
            <a:spLocks noGrp="1"/>
          </p:cNvSpPr>
          <p:nvPr>
            <p:ph type="sldNum" sz="quarter" idx="11"/>
          </p:nvPr>
        </p:nvSpPr>
        <p:spPr/>
        <p:txBody>
          <a:bodyPr/>
          <a:lstStyle/>
          <a:p>
            <a:r>
              <a:rPr lang="en-US" smtClean="0"/>
              <a:t>0000-DTSE-Studio-6211-DU-60-</a:t>
            </a:r>
            <a:fld id="{5A6FB346-E907-314D-8DE1-ECD2B2B6AA1B}" type="slidenum">
              <a:rPr lang="uk-UA" smtClean="0"/>
              <a:pPr/>
              <a:t>4</a:t>
            </a:fld>
            <a:endParaRPr lang="uk-UA" dirty="0"/>
          </a:p>
        </p:txBody>
      </p:sp>
      <p:sp>
        <p:nvSpPr>
          <p:cNvPr id="4" name="Content Placeholder 4"/>
          <p:cNvSpPr txBox="1">
            <a:spLocks/>
          </p:cNvSpPr>
          <p:nvPr/>
        </p:nvSpPr>
        <p:spPr>
          <a:xfrm>
            <a:off x="241069" y="1047404"/>
            <a:ext cx="4281055" cy="2984183"/>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33363" indent="-233363">
              <a:buFont typeface="Arial" pitchFamily="34" charset="0"/>
              <a:buChar char="•"/>
            </a:pPr>
            <a:r>
              <a:rPr lang="en-US" sz="2000" dirty="0" smtClean="0">
                <a:latin typeface="Courier New" pitchFamily="49" charset="0"/>
                <a:cs typeface="Courier New" pitchFamily="49" charset="0"/>
              </a:rPr>
              <a:t>cd /opt/studio/</a:t>
            </a:r>
            <a:r>
              <a:rPr lang="en-US" sz="2000" dirty="0" err="1" smtClean="0">
                <a:latin typeface="Courier New" pitchFamily="49" charset="0"/>
                <a:cs typeface="Courier New" pitchFamily="49" charset="0"/>
              </a:rPr>
              <a:t>conf</a:t>
            </a:r>
            <a:endParaRPr lang="en-US" sz="2000" dirty="0" smtClean="0">
              <a:latin typeface="Courier New" pitchFamily="49" charset="0"/>
              <a:cs typeface="Courier New" pitchFamily="49" charset="0"/>
            </a:endParaRPr>
          </a:p>
          <a:p>
            <a:pPr marL="233363" indent="-233363">
              <a:buFont typeface="Arial" pitchFamily="34" charset="0"/>
              <a:buChar char="•"/>
            </a:pPr>
            <a:r>
              <a:rPr lang="en-US" sz="2000" dirty="0" err="1" smtClean="0">
                <a:latin typeface="Courier New" pitchFamily="49" charset="0"/>
                <a:cs typeface="Courier New" pitchFamily="49" charset="0"/>
              </a:rPr>
              <a:t>ls</a:t>
            </a:r>
            <a:r>
              <a:rPr lang="en-US" sz="2000" dirty="0" smtClean="0">
                <a:latin typeface="Courier New" pitchFamily="49" charset="0"/>
                <a:cs typeface="Courier New" pitchFamily="49" charset="0"/>
              </a:rPr>
              <a:t> –l</a:t>
            </a:r>
          </a:p>
          <a:p>
            <a:pPr marL="233363" indent="-233363">
              <a:buFont typeface="Arial" pitchFamily="34" charset="0"/>
              <a:buChar char="•"/>
            </a:pPr>
            <a:endParaRPr lang="en-US" sz="2000" dirty="0"/>
          </a:p>
          <a:p>
            <a:pPr marL="233363" indent="-233363">
              <a:buFont typeface="Arial" pitchFamily="34" charset="0"/>
              <a:buChar char="•"/>
            </a:pPr>
            <a:r>
              <a:rPr lang="en-US" sz="2000" dirty="0" smtClean="0"/>
              <a:t>(Edit </a:t>
            </a:r>
            <a:r>
              <a:rPr lang="en-US" sz="2000" dirty="0" err="1" smtClean="0"/>
              <a:t>configuration.yaml</a:t>
            </a:r>
            <a:r>
              <a:rPr lang="en-US" sz="2000" dirty="0" smtClean="0"/>
              <a:t>)</a:t>
            </a:r>
          </a:p>
          <a:p>
            <a:pPr defTabSz="233363"/>
            <a:r>
              <a:rPr lang="en-US" sz="2000" dirty="0"/>
              <a:t>	</a:t>
            </a:r>
            <a:r>
              <a:rPr lang="en-US" sz="2000" dirty="0" smtClean="0"/>
              <a:t>-- Optional step, as no changes </a:t>
            </a:r>
          </a:p>
          <a:p>
            <a:pPr defTabSz="233363"/>
            <a:r>
              <a:rPr lang="en-US" sz="2000" dirty="0"/>
              <a:t>	</a:t>
            </a:r>
            <a:r>
              <a:rPr lang="en-US" sz="2000" dirty="0" smtClean="0"/>
              <a:t>	are required</a:t>
            </a:r>
          </a:p>
          <a:p>
            <a:pPr defTabSz="233363"/>
            <a:r>
              <a:rPr lang="en-US" sz="2000" dirty="0"/>
              <a:t>	</a:t>
            </a:r>
            <a:r>
              <a:rPr lang="en-US" sz="2000" dirty="0" smtClean="0"/>
              <a:t>-- We changed</a:t>
            </a:r>
          </a:p>
          <a:p>
            <a:pPr defTabSz="233363"/>
            <a:r>
              <a:rPr lang="en-US" sz="2000" dirty="0"/>
              <a:t>		</a:t>
            </a:r>
            <a:r>
              <a:rPr lang="en-US" dirty="0" err="1">
                <a:latin typeface="Courier New" pitchFamily="49" charset="0"/>
                <a:cs typeface="Courier New" pitchFamily="49" charset="0"/>
              </a:rPr>
              <a:t>userData</a:t>
            </a:r>
            <a:r>
              <a:rPr lang="en-US" dirty="0">
                <a:latin typeface="Courier New" pitchFamily="49" charset="0"/>
                <a:cs typeface="Courier New" pitchFamily="49" charset="0"/>
              </a:rPr>
              <a:t>:</a:t>
            </a:r>
          </a:p>
          <a:p>
            <a:pPr defTabSz="233363"/>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baseDirectory</a:t>
            </a:r>
            <a:r>
              <a:rPr lang="en-US" dirty="0">
                <a:latin typeface="Courier New" pitchFamily="49" charset="0"/>
                <a:cs typeface="Courier New" pitchFamily="49" charset="0"/>
              </a:rPr>
              <a:t>: /</a:t>
            </a:r>
            <a:r>
              <a:rPr lang="en-US" dirty="0" smtClean="0">
                <a:latin typeface="Courier New" pitchFamily="49" charset="0"/>
                <a:cs typeface="Courier New" pitchFamily="49" charset="0"/>
              </a:rPr>
              <a:t>opt/</a:t>
            </a:r>
            <a:r>
              <a:rPr lang="en-US" dirty="0" err="1" smtClean="0">
                <a:latin typeface="Courier New" pitchFamily="49" charset="0"/>
                <a:cs typeface="Courier New" pitchFamily="49" charset="0"/>
              </a:rPr>
              <a:t>studio_data</a:t>
            </a:r>
            <a:endParaRPr lang="en-US" dirty="0" smtClean="0">
              <a:latin typeface="Courier New" pitchFamily="49" charset="0"/>
              <a:cs typeface="Courier New" pitchFamily="49" charset="0"/>
            </a:endParaRPr>
          </a:p>
          <a:p>
            <a:pPr defTabSz="233363"/>
            <a:endParaRPr lang="en-US" dirty="0">
              <a:latin typeface="Courier New" pitchFamily="49" charset="0"/>
              <a:cs typeface="Courier New" pitchFamily="49" charset="0"/>
            </a:endParaRPr>
          </a:p>
          <a:p>
            <a:pPr defTabSz="233363"/>
            <a:r>
              <a:rPr lang="en-US" sz="2000" dirty="0" smtClean="0">
                <a:latin typeface="Courier New" pitchFamily="49" charset="0"/>
                <a:cs typeface="Courier New" pitchFamily="49" charset="0"/>
              </a:rPr>
              <a:t>	</a:t>
            </a:r>
            <a:r>
              <a:rPr lang="en-US" sz="2000" dirty="0" smtClean="0">
                <a:latin typeface="+mj-lt"/>
                <a:cs typeface="Courier New" pitchFamily="49" charset="0"/>
              </a:rPr>
              <a:t>-- Make sure directory above </a:t>
            </a:r>
          </a:p>
          <a:p>
            <a:pPr defTabSz="233363"/>
            <a:r>
              <a:rPr lang="en-US" sz="2000" dirty="0">
                <a:latin typeface="+mj-lt"/>
                <a:cs typeface="Courier New" pitchFamily="49" charset="0"/>
              </a:rPr>
              <a:t>	</a:t>
            </a:r>
            <a:r>
              <a:rPr lang="en-US" sz="2000" dirty="0" smtClean="0">
                <a:latin typeface="+mj-lt"/>
                <a:cs typeface="Courier New" pitchFamily="49" charset="0"/>
              </a:rPr>
              <a:t>	exists</a:t>
            </a:r>
            <a:endParaRPr lang="en-US" sz="2000" dirty="0">
              <a:latin typeface="Courier New" pitchFamily="49" charset="0"/>
              <a:cs typeface="Courier New" pitchFamily="49" charset="0"/>
            </a:endParaRPr>
          </a:p>
          <a:p>
            <a:pPr defTabSz="233363"/>
            <a:endParaRPr lang="en-US" sz="1800" dirty="0"/>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0821" y="1047404"/>
            <a:ext cx="3942481" cy="2790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0615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 1: Start Studio (Web client server)</a:t>
            </a:r>
            <a:endParaRPr lang="en-US" dirty="0"/>
          </a:p>
        </p:txBody>
      </p:sp>
      <p:sp>
        <p:nvSpPr>
          <p:cNvPr id="3" name="Slide Number Placeholder 2"/>
          <p:cNvSpPr>
            <a:spLocks noGrp="1"/>
          </p:cNvSpPr>
          <p:nvPr>
            <p:ph type="sldNum" sz="quarter" idx="11"/>
          </p:nvPr>
        </p:nvSpPr>
        <p:spPr/>
        <p:txBody>
          <a:bodyPr/>
          <a:lstStyle/>
          <a:p>
            <a:r>
              <a:rPr lang="en-US" smtClean="0"/>
              <a:t>0000-DTSE-Studio-6211-DU-60-</a:t>
            </a:r>
            <a:fld id="{5A6FB346-E907-314D-8DE1-ECD2B2B6AA1B}" type="slidenum">
              <a:rPr lang="uk-UA" smtClean="0"/>
              <a:pPr/>
              <a:t>5</a:t>
            </a:fld>
            <a:endParaRPr lang="uk-UA" dirty="0"/>
          </a:p>
        </p:txBody>
      </p:sp>
      <p:sp>
        <p:nvSpPr>
          <p:cNvPr id="4" name="Content Placeholder 4"/>
          <p:cNvSpPr txBox="1">
            <a:spLocks/>
          </p:cNvSpPr>
          <p:nvPr/>
        </p:nvSpPr>
        <p:spPr>
          <a:xfrm>
            <a:off x="5246530" y="1423775"/>
            <a:ext cx="3524595" cy="1819262"/>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dirty="0" smtClean="0">
                <a:latin typeface="Courier New" pitchFamily="49" charset="0"/>
                <a:cs typeface="Courier New" pitchFamily="49" charset="0"/>
              </a:rPr>
              <a:t>cd /opt/studio/bin</a:t>
            </a:r>
          </a:p>
          <a:p>
            <a:r>
              <a:rPr lang="en-US" sz="2000" dirty="0" smtClean="0">
                <a:latin typeface="Courier New" pitchFamily="49" charset="0"/>
                <a:cs typeface="Courier New" pitchFamily="49" charset="0"/>
              </a:rPr>
              <a:t>./server.sh</a:t>
            </a:r>
          </a:p>
          <a:p>
            <a:endParaRPr lang="en-US" sz="2000" dirty="0">
              <a:latin typeface="Courier New" pitchFamily="49" charset="0"/>
              <a:cs typeface="Courier New" pitchFamily="49" charset="0"/>
            </a:endParaRPr>
          </a:p>
          <a:p>
            <a:r>
              <a:rPr lang="en-US" sz="2000" dirty="0" smtClean="0">
                <a:latin typeface="+mj-lt"/>
                <a:cs typeface="Courier New" pitchFamily="49" charset="0"/>
              </a:rPr>
              <a:t>In Web browser,</a:t>
            </a:r>
          </a:p>
          <a:p>
            <a:pPr>
              <a:tabLst>
                <a:tab pos="233363" algn="l"/>
              </a:tabLst>
            </a:pPr>
            <a:r>
              <a:rPr lang="en-US" sz="2000" dirty="0">
                <a:latin typeface="Courier New" pitchFamily="49" charset="0"/>
                <a:cs typeface="Courier New" pitchFamily="49" charset="0"/>
              </a:rPr>
              <a:t>	</a:t>
            </a:r>
            <a:r>
              <a:rPr lang="en-US" sz="2000" dirty="0" smtClean="0">
                <a:latin typeface="Courier New" pitchFamily="49" charset="0"/>
                <a:cs typeface="Courier New" pitchFamily="49" charset="0"/>
              </a:rPr>
              <a:t>localhost:9091</a:t>
            </a:r>
            <a:endParaRPr lang="en-US" sz="1600" dirty="0" smtClean="0">
              <a:latin typeface="Courier New" pitchFamily="49" charset="0"/>
              <a:cs typeface="Courier New" pitchFamily="49"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480" y="1124845"/>
            <a:ext cx="4380250" cy="2956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ight Arrow 4"/>
          <p:cNvSpPr/>
          <p:nvPr/>
        </p:nvSpPr>
        <p:spPr>
          <a:xfrm rot="18415787">
            <a:off x="670560" y="3413757"/>
            <a:ext cx="418012" cy="400594"/>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54422" y="3927659"/>
            <a:ext cx="1050288" cy="307777"/>
          </a:xfrm>
          <a:prstGeom prst="rect">
            <a:avLst/>
          </a:prstGeom>
          <a:noFill/>
        </p:spPr>
        <p:txBody>
          <a:bodyPr wrap="none" rtlCol="0">
            <a:spAutoFit/>
          </a:bodyPr>
          <a:lstStyle/>
          <a:p>
            <a:r>
              <a:rPr lang="en-US" b="1" dirty="0" smtClean="0">
                <a:solidFill>
                  <a:srgbClr val="FF0000"/>
                </a:solidFill>
              </a:rPr>
              <a:t>Next Page</a:t>
            </a:r>
          </a:p>
        </p:txBody>
      </p:sp>
    </p:spTree>
    <p:extLst>
      <p:ext uri="{BB962C8B-B14F-4D97-AF65-F5344CB8AC3E}">
        <p14:creationId xmlns:p14="http://schemas.microsoft.com/office/powerpoint/2010/main" val="3227332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 1: Install verify</a:t>
            </a:r>
            <a:endParaRPr lang="en-US" dirty="0"/>
          </a:p>
        </p:txBody>
      </p:sp>
      <p:sp>
        <p:nvSpPr>
          <p:cNvPr id="3" name="Slide Number Placeholder 2"/>
          <p:cNvSpPr>
            <a:spLocks noGrp="1"/>
          </p:cNvSpPr>
          <p:nvPr>
            <p:ph type="sldNum" sz="quarter" idx="11"/>
          </p:nvPr>
        </p:nvSpPr>
        <p:spPr/>
        <p:txBody>
          <a:bodyPr/>
          <a:lstStyle/>
          <a:p>
            <a:r>
              <a:rPr lang="en-US" smtClean="0"/>
              <a:t>0000-DTSE-Studio-6211-DU-60-</a:t>
            </a:r>
            <a:fld id="{5A6FB346-E907-314D-8DE1-ECD2B2B6AA1B}" type="slidenum">
              <a:rPr lang="uk-UA" smtClean="0"/>
              <a:pPr/>
              <a:t>6</a:t>
            </a:fld>
            <a:endParaRPr lang="uk-UA" dirty="0"/>
          </a:p>
        </p:txBody>
      </p:sp>
      <p:sp>
        <p:nvSpPr>
          <p:cNvPr id="4" name="Content Placeholder 4"/>
          <p:cNvSpPr txBox="1">
            <a:spLocks/>
          </p:cNvSpPr>
          <p:nvPr/>
        </p:nvSpPr>
        <p:spPr>
          <a:xfrm>
            <a:off x="457199" y="1322104"/>
            <a:ext cx="4281055" cy="2576565"/>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dirty="0" smtClean="0"/>
              <a:t>In Studio Web UI:</a:t>
            </a:r>
          </a:p>
          <a:p>
            <a:pPr marL="227013" indent="-227013">
              <a:buFont typeface="Arial" pitchFamily="34" charset="0"/>
              <a:buChar char="•"/>
            </a:pPr>
            <a:r>
              <a:rPr lang="en-US" sz="1800" dirty="0" smtClean="0"/>
              <a:t>Click the large PLUS symbol</a:t>
            </a:r>
          </a:p>
          <a:p>
            <a:pPr marL="227013" indent="-227013">
              <a:buFont typeface="Arial" pitchFamily="34" charset="0"/>
              <a:buChar char="•"/>
            </a:pPr>
            <a:r>
              <a:rPr lang="en-US" sz="1800" dirty="0" smtClean="0"/>
              <a:t>This action produces a modal dialog box titled, CREATE NOTEBOOK</a:t>
            </a:r>
          </a:p>
          <a:p>
            <a:pPr marL="227013" indent="-227013">
              <a:buFont typeface="Arial" pitchFamily="34" charset="0"/>
              <a:buChar char="•"/>
            </a:pPr>
            <a:endParaRPr lang="en-US" sz="1800" dirty="0"/>
          </a:p>
          <a:p>
            <a:pPr marL="227013" indent="-227013">
              <a:buFont typeface="Arial" pitchFamily="34" charset="0"/>
              <a:buChar char="•"/>
            </a:pPr>
            <a:r>
              <a:rPr lang="en-US" sz="1800" dirty="0" smtClean="0"/>
              <a:t>Enter data as shown at right</a:t>
            </a:r>
          </a:p>
          <a:p>
            <a:pPr marL="227013" indent="-227013">
              <a:buFont typeface="Arial" pitchFamily="34" charset="0"/>
              <a:buChar char="•"/>
            </a:pPr>
            <a:r>
              <a:rPr lang="en-US" sz="1800" dirty="0" smtClean="0"/>
              <a:t>Click -&gt; Create</a:t>
            </a:r>
            <a:endParaRPr lang="en-US" sz="18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2425" y="1117629"/>
            <a:ext cx="3524375" cy="2506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0769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6640" y="413965"/>
            <a:ext cx="4713316" cy="548048"/>
          </a:xfrm>
        </p:spPr>
        <p:txBody>
          <a:bodyPr/>
          <a:lstStyle/>
          <a:p>
            <a:r>
              <a:rPr lang="en-US" dirty="0" smtClean="0"/>
              <a:t>Challenge 1: Make </a:t>
            </a:r>
            <a:r>
              <a:rPr lang="en-US" dirty="0" err="1" smtClean="0"/>
              <a:t>Keyspace</a:t>
            </a:r>
            <a:r>
              <a:rPr lang="en-US" dirty="0" smtClean="0"/>
              <a:t>, table, data, select</a:t>
            </a:r>
            <a:endParaRPr lang="en-US" dirty="0"/>
          </a:p>
        </p:txBody>
      </p:sp>
      <p:sp>
        <p:nvSpPr>
          <p:cNvPr id="3" name="Slide Number Placeholder 2"/>
          <p:cNvSpPr>
            <a:spLocks noGrp="1"/>
          </p:cNvSpPr>
          <p:nvPr>
            <p:ph type="sldNum" sz="quarter" idx="11"/>
          </p:nvPr>
        </p:nvSpPr>
        <p:spPr/>
        <p:txBody>
          <a:bodyPr/>
          <a:lstStyle/>
          <a:p>
            <a:r>
              <a:rPr lang="en-US" smtClean="0"/>
              <a:t>0000-DTSE-Studio-6211-DU-60-</a:t>
            </a:r>
            <a:fld id="{5A6FB346-E907-314D-8DE1-ECD2B2B6AA1B}" type="slidenum">
              <a:rPr lang="uk-UA" smtClean="0"/>
              <a:pPr/>
              <a:t>7</a:t>
            </a:fld>
            <a:endParaRPr lang="uk-UA"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47" y="219075"/>
            <a:ext cx="3009900"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313" y="2397182"/>
            <a:ext cx="3102292" cy="2321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1491" y="1791392"/>
            <a:ext cx="2619375"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419105">
            <a:off x="3999114" y="2716349"/>
            <a:ext cx="464127" cy="432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3184803" y="1411356"/>
            <a:ext cx="464127" cy="432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4"/>
          <p:cNvSpPr txBox="1">
            <a:spLocks/>
          </p:cNvSpPr>
          <p:nvPr/>
        </p:nvSpPr>
        <p:spPr>
          <a:xfrm>
            <a:off x="5885412" y="907588"/>
            <a:ext cx="3112932" cy="1819262"/>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27013" indent="-227013">
              <a:buFont typeface="Arial" pitchFamily="34" charset="0"/>
              <a:buChar char="•"/>
            </a:pPr>
            <a:r>
              <a:rPr lang="en-US" sz="1800" dirty="0" smtClean="0">
                <a:latin typeface="+mj-lt"/>
              </a:rPr>
              <a:t>Enter CQL to CREATE KEYSPACE</a:t>
            </a:r>
          </a:p>
          <a:p>
            <a:pPr marL="227013" indent="-227013">
              <a:buFont typeface="Arial" pitchFamily="34" charset="0"/>
              <a:buChar char="•"/>
            </a:pPr>
            <a:r>
              <a:rPr lang="en-US" sz="1800" dirty="0" smtClean="0">
                <a:latin typeface="+mj-lt"/>
                <a:cs typeface="Courier New" pitchFamily="49" charset="0"/>
              </a:rPr>
              <a:t>Click the (Run button) (CL.ONE is a reference to consistency level one)</a:t>
            </a:r>
          </a:p>
          <a:p>
            <a:pPr marL="227013" indent="-227013">
              <a:buFont typeface="Arial" pitchFamily="34" charset="0"/>
              <a:buChar char="•"/>
            </a:pPr>
            <a:r>
              <a:rPr lang="en-US" sz="1800" dirty="0" smtClean="0">
                <a:latin typeface="+mj-lt"/>
                <a:cs typeface="Courier New" pitchFamily="49" charset="0"/>
              </a:rPr>
              <a:t>Add a new Cell; Click the small grey plus symbol on the bottom-line/middle of any existing cell</a:t>
            </a:r>
          </a:p>
          <a:p>
            <a:pPr marL="227013" indent="-227013">
              <a:buFont typeface="Arial" pitchFamily="34" charset="0"/>
              <a:buChar char="•"/>
            </a:pPr>
            <a:r>
              <a:rPr lang="en-US" sz="1800" dirty="0" smtClean="0">
                <a:latin typeface="+mj-lt"/>
                <a:cs typeface="Courier New" pitchFamily="49" charset="0"/>
              </a:rPr>
              <a:t>In the new Cell, chose a target </a:t>
            </a:r>
            <a:r>
              <a:rPr lang="en-US" sz="1800" dirty="0" err="1" smtClean="0">
                <a:latin typeface="+mj-lt"/>
                <a:cs typeface="Courier New" pitchFamily="49" charset="0"/>
              </a:rPr>
              <a:t>keyspace</a:t>
            </a:r>
            <a:endParaRPr lang="en-US" sz="1800" dirty="0" smtClean="0">
              <a:latin typeface="+mj-lt"/>
              <a:cs typeface="Courier New" pitchFamily="49" charset="0"/>
            </a:endParaRPr>
          </a:p>
          <a:p>
            <a:pPr marL="227013" indent="-227013">
              <a:buFont typeface="Arial" pitchFamily="34" charset="0"/>
              <a:buChar char="•"/>
            </a:pPr>
            <a:r>
              <a:rPr lang="en-US" sz="1800" dirty="0" smtClean="0">
                <a:latin typeface="+mj-lt"/>
                <a:cs typeface="Courier New" pitchFamily="49" charset="0"/>
              </a:rPr>
              <a:t>Add and run CQL to CREATE TABLE, ..</a:t>
            </a:r>
          </a:p>
          <a:p>
            <a:pPr marL="227013" indent="-227013">
              <a:buFont typeface="Arial" pitchFamily="34" charset="0"/>
              <a:buChar char="•"/>
            </a:pPr>
            <a:r>
              <a:rPr lang="en-US" sz="1800" dirty="0" smtClean="0">
                <a:latin typeface="+mj-lt"/>
                <a:cs typeface="Courier New" pitchFamily="49" charset="0"/>
              </a:rPr>
              <a:t>Run</a:t>
            </a:r>
          </a:p>
        </p:txBody>
      </p:sp>
    </p:spTree>
    <p:extLst>
      <p:ext uri="{BB962C8B-B14F-4D97-AF65-F5344CB8AC3E}">
        <p14:creationId xmlns:p14="http://schemas.microsoft.com/office/powerpoint/2010/main" val="4154784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 2: Export/drop Notebook</a:t>
            </a:r>
            <a:endParaRPr lang="en-US" dirty="0"/>
          </a:p>
        </p:txBody>
      </p:sp>
      <p:sp>
        <p:nvSpPr>
          <p:cNvPr id="3" name="Slide Number Placeholder 2"/>
          <p:cNvSpPr>
            <a:spLocks noGrp="1"/>
          </p:cNvSpPr>
          <p:nvPr>
            <p:ph type="sldNum" sz="quarter" idx="11"/>
          </p:nvPr>
        </p:nvSpPr>
        <p:spPr/>
        <p:txBody>
          <a:bodyPr/>
          <a:lstStyle/>
          <a:p>
            <a:r>
              <a:rPr lang="en-US" smtClean="0"/>
              <a:t>0000-DTSE-Studio-6211-DU-60-</a:t>
            </a:r>
            <a:fld id="{5A6FB346-E907-314D-8DE1-ECD2B2B6AA1B}" type="slidenum">
              <a:rPr lang="uk-UA" smtClean="0"/>
              <a:pPr/>
              <a:t>8</a:t>
            </a:fld>
            <a:endParaRPr lang="uk-UA" dirty="0"/>
          </a:p>
        </p:txBody>
      </p:sp>
      <p:sp>
        <p:nvSpPr>
          <p:cNvPr id="4" name="Content Placeholder 4"/>
          <p:cNvSpPr txBox="1">
            <a:spLocks/>
          </p:cNvSpPr>
          <p:nvPr/>
        </p:nvSpPr>
        <p:spPr>
          <a:xfrm>
            <a:off x="457199" y="1034721"/>
            <a:ext cx="4281055" cy="2576565"/>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dirty="0" smtClean="0"/>
              <a:t>In Studio Web UI:</a:t>
            </a:r>
          </a:p>
          <a:p>
            <a:pPr marL="227013" indent="-227013">
              <a:buFont typeface="Arial" pitchFamily="34" charset="0"/>
              <a:buChar char="•"/>
            </a:pPr>
            <a:r>
              <a:rPr lang="en-US" sz="1800" dirty="0" smtClean="0"/>
              <a:t>Click the left most icon in the Toolbar (balloon help titles this icon, Main Menu).</a:t>
            </a:r>
          </a:p>
          <a:p>
            <a:pPr marL="227013" indent="-227013">
              <a:buFont typeface="Arial" pitchFamily="34" charset="0"/>
              <a:buChar char="•"/>
            </a:pPr>
            <a:r>
              <a:rPr lang="en-US" sz="1800" dirty="0" smtClean="0"/>
              <a:t>Select -&gt; Export</a:t>
            </a:r>
          </a:p>
          <a:p>
            <a:pPr marL="227013" indent="-227013">
              <a:buFont typeface="Arial" pitchFamily="34" charset="0"/>
              <a:buChar char="•"/>
            </a:pPr>
            <a:r>
              <a:rPr lang="en-US" sz="1800" dirty="0" smtClean="0"/>
              <a:t>Follow prompts to save (file, a Tar ball) to the Desktop.</a:t>
            </a:r>
          </a:p>
          <a:p>
            <a:pPr marL="227013" indent="-227013">
              <a:buFont typeface="Arial" pitchFamily="34" charset="0"/>
              <a:buChar char="•"/>
            </a:pPr>
            <a:endParaRPr lang="en-US" sz="1800" dirty="0"/>
          </a:p>
          <a:p>
            <a:pPr marL="227013" indent="-227013">
              <a:buFont typeface="Arial" pitchFamily="34" charset="0"/>
              <a:buChar char="•"/>
            </a:pPr>
            <a:r>
              <a:rPr lang="en-US" sz="1800" dirty="0" smtClean="0"/>
              <a:t>Then, follow prompts to "Delete this Notebook"</a:t>
            </a:r>
            <a:endParaRPr lang="en-US" sz="1800"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1980" y="818520"/>
            <a:ext cx="3295650" cy="384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ight Arrow 5"/>
          <p:cNvSpPr/>
          <p:nvPr/>
        </p:nvSpPr>
        <p:spPr>
          <a:xfrm rot="1493624">
            <a:off x="4628186" y="834423"/>
            <a:ext cx="418012" cy="400594"/>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rot="10026367">
            <a:off x="7088358" y="3028111"/>
            <a:ext cx="418012" cy="400594"/>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rot="11181875">
            <a:off x="6906328" y="4104746"/>
            <a:ext cx="418012" cy="400594"/>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686000" y="854704"/>
            <a:ext cx="284052" cy="307777"/>
          </a:xfrm>
          <a:prstGeom prst="rect">
            <a:avLst/>
          </a:prstGeom>
          <a:noFill/>
        </p:spPr>
        <p:txBody>
          <a:bodyPr wrap="none" rtlCol="0">
            <a:spAutoFit/>
          </a:bodyPr>
          <a:lstStyle/>
          <a:p>
            <a:r>
              <a:rPr lang="en-US" b="1" dirty="0" smtClean="0">
                <a:solidFill>
                  <a:schemeClr val="bg1"/>
                </a:solidFill>
              </a:rPr>
              <a:t>1</a:t>
            </a:r>
          </a:p>
        </p:txBody>
      </p:sp>
      <p:sp>
        <p:nvSpPr>
          <p:cNvPr id="10" name="TextBox 9"/>
          <p:cNvSpPr txBox="1"/>
          <p:nvPr/>
        </p:nvSpPr>
        <p:spPr>
          <a:xfrm>
            <a:off x="7175455" y="3074519"/>
            <a:ext cx="284052" cy="307777"/>
          </a:xfrm>
          <a:prstGeom prst="rect">
            <a:avLst/>
          </a:prstGeom>
          <a:noFill/>
        </p:spPr>
        <p:txBody>
          <a:bodyPr wrap="none" rtlCol="0">
            <a:spAutoFit/>
          </a:bodyPr>
          <a:lstStyle/>
          <a:p>
            <a:r>
              <a:rPr lang="en-US" b="1" dirty="0" smtClean="0">
                <a:solidFill>
                  <a:schemeClr val="bg1"/>
                </a:solidFill>
              </a:rPr>
              <a:t>2</a:t>
            </a:r>
          </a:p>
        </p:txBody>
      </p:sp>
      <p:sp>
        <p:nvSpPr>
          <p:cNvPr id="11" name="TextBox 10"/>
          <p:cNvSpPr txBox="1"/>
          <p:nvPr/>
        </p:nvSpPr>
        <p:spPr>
          <a:xfrm>
            <a:off x="6950451" y="4136610"/>
            <a:ext cx="284052" cy="307777"/>
          </a:xfrm>
          <a:prstGeom prst="rect">
            <a:avLst/>
          </a:prstGeom>
          <a:noFill/>
        </p:spPr>
        <p:txBody>
          <a:bodyPr wrap="none" rtlCol="0">
            <a:spAutoFit/>
          </a:bodyPr>
          <a:lstStyle/>
          <a:p>
            <a:r>
              <a:rPr lang="en-US" b="1" dirty="0" smtClean="0">
                <a:solidFill>
                  <a:schemeClr val="bg1"/>
                </a:solidFill>
              </a:rPr>
              <a:t>3</a:t>
            </a:r>
          </a:p>
        </p:txBody>
      </p:sp>
    </p:spTree>
    <p:extLst>
      <p:ext uri="{BB962C8B-B14F-4D97-AF65-F5344CB8AC3E}">
        <p14:creationId xmlns:p14="http://schemas.microsoft.com/office/powerpoint/2010/main" val="1400148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 2: Import a Notebook</a:t>
            </a:r>
            <a:endParaRPr lang="en-US" dirty="0"/>
          </a:p>
        </p:txBody>
      </p:sp>
      <p:sp>
        <p:nvSpPr>
          <p:cNvPr id="3" name="Slide Number Placeholder 2"/>
          <p:cNvSpPr>
            <a:spLocks noGrp="1"/>
          </p:cNvSpPr>
          <p:nvPr>
            <p:ph type="sldNum" sz="quarter" idx="11"/>
          </p:nvPr>
        </p:nvSpPr>
        <p:spPr/>
        <p:txBody>
          <a:bodyPr/>
          <a:lstStyle/>
          <a:p>
            <a:r>
              <a:rPr lang="en-US" smtClean="0"/>
              <a:t>0000-DTSE-Studio-6211-DU-60-</a:t>
            </a:r>
            <a:fld id="{5A6FB346-E907-314D-8DE1-ECD2B2B6AA1B}" type="slidenum">
              <a:rPr lang="uk-UA" smtClean="0"/>
              <a:pPr/>
              <a:t>9</a:t>
            </a:fld>
            <a:endParaRPr lang="uk-UA" dirty="0"/>
          </a:p>
        </p:txBody>
      </p:sp>
      <p:sp>
        <p:nvSpPr>
          <p:cNvPr id="4" name="Content Placeholder 4"/>
          <p:cNvSpPr txBox="1">
            <a:spLocks/>
          </p:cNvSpPr>
          <p:nvPr/>
        </p:nvSpPr>
        <p:spPr>
          <a:xfrm>
            <a:off x="5730239" y="947635"/>
            <a:ext cx="3165565" cy="2576565"/>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dirty="0" smtClean="0"/>
              <a:t>In Studio Web UI:</a:t>
            </a:r>
          </a:p>
          <a:p>
            <a:pPr marL="227013" indent="-227013">
              <a:buFont typeface="Arial" pitchFamily="34" charset="0"/>
              <a:buChar char="•"/>
            </a:pPr>
            <a:r>
              <a:rPr lang="en-US" sz="1800" dirty="0" smtClean="0"/>
              <a:t>Drag and Drop the previously exported Notebook from the Desktop to the Studio (canvas)</a:t>
            </a:r>
          </a:p>
          <a:p>
            <a:pPr marL="227013" indent="-227013">
              <a:buFont typeface="Arial" pitchFamily="34" charset="0"/>
              <a:buChar char="•"/>
            </a:pPr>
            <a:endParaRPr lang="en-US" sz="1800" dirty="0"/>
          </a:p>
          <a:p>
            <a:pPr marL="227013" indent="-227013">
              <a:buFont typeface="Arial" pitchFamily="34" charset="0"/>
              <a:buChar char="•"/>
            </a:pPr>
            <a:r>
              <a:rPr lang="en-US" sz="1800" dirty="0" smtClean="0"/>
              <a:t>You will need to reselect </a:t>
            </a:r>
            <a:r>
              <a:rPr lang="en-US" sz="1800" dirty="0" err="1" smtClean="0"/>
              <a:t>Keyspaces</a:t>
            </a:r>
            <a:r>
              <a:rPr lang="en-US" sz="1800" dirty="0" smtClean="0"/>
              <a:t> on imported Notebooks</a:t>
            </a:r>
            <a:endParaRPr lang="en-US" sz="1800"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834125"/>
            <a:ext cx="5076910" cy="3755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872338" flipH="1">
            <a:off x="4157058" y="3457870"/>
            <a:ext cx="464127" cy="432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6015916"/>
      </p:ext>
    </p:extLst>
  </p:cSld>
  <p:clrMapOvr>
    <a:masterClrMapping/>
  </p:clrMapOvr>
</p:sld>
</file>

<file path=ppt/theme/theme1.xml><?xml version="1.0" encoding="utf-8"?>
<a:theme xmlns:a="http://schemas.openxmlformats.org/drawingml/2006/main" name="DataStax_Template_Widescreen">
  <a:themeElements>
    <a:clrScheme name="DataStax 2018">
      <a:dk1>
        <a:srgbClr val="000000"/>
      </a:dk1>
      <a:lt1>
        <a:srgbClr val="FFFFFF"/>
      </a:lt1>
      <a:dk2>
        <a:srgbClr val="9EACAB"/>
      </a:dk2>
      <a:lt2>
        <a:srgbClr val="F8F9F7"/>
      </a:lt2>
      <a:accent1>
        <a:srgbClr val="007A97"/>
      </a:accent1>
      <a:accent2>
        <a:srgbClr val="CA5F14"/>
      </a:accent2>
      <a:accent3>
        <a:srgbClr val="FFC72C"/>
      </a:accent3>
      <a:accent4>
        <a:srgbClr val="A4D233"/>
      </a:accent4>
      <a:accent5>
        <a:srgbClr val="0CB7E1"/>
      </a:accent5>
      <a:accent6>
        <a:srgbClr val="8031A7"/>
      </a:accent6>
      <a:hlink>
        <a:srgbClr val="007997"/>
      </a:hlink>
      <a:folHlink>
        <a:srgbClr val="374C51"/>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mtClean="0"/>
        </a:defPPr>
      </a:lstStyle>
    </a:txDef>
  </a:objectDefaults>
  <a:extraClrSchemeLst/>
  <a:extLst>
    <a:ext uri="{05A4C25C-085E-4340-85A3-A5531E510DB2}">
      <thm15:themeFamily xmlns:thm15="http://schemas.microsoft.com/office/thememl/2012/main" xmlns="" name="DataStax 2018" id="{D3827187-BCD1-524E-827E-1B9956023528}" vid="{205F31E9-C290-354E-9C88-283432D4769B}"/>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DataStax 2018_FINAL PPT Template</Template>
  <TotalTime>369</TotalTime>
  <Words>1439</Words>
  <Application>Microsoft Office PowerPoint</Application>
  <PresentationFormat>On-screen Show (16:9)</PresentationFormat>
  <Paragraphs>174</Paragraphs>
  <Slides>16</Slides>
  <Notes>16</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DataStax_Template_Widescreen</vt:lpstr>
      <vt:lpstr>Practice Lab:</vt:lpstr>
      <vt:lpstr>Challenge 1: Install, Configure, run DSE Studio</vt:lpstr>
      <vt:lpstr>Challenge 1: Files, Directories</vt:lpstr>
      <vt:lpstr>Challenge 1: Configure</vt:lpstr>
      <vt:lpstr>Challenge 1: Start Studio (Web client server)</vt:lpstr>
      <vt:lpstr>Challenge 1: Install verify</vt:lpstr>
      <vt:lpstr>Challenge 1: Make Keyspace, table, data, select</vt:lpstr>
      <vt:lpstr>Challenge 2: Export/drop Notebook</vt:lpstr>
      <vt:lpstr>Challenge 2: Import a Notebook</vt:lpstr>
      <vt:lpstr>Go Father: (Optional)</vt:lpstr>
      <vt:lpstr>Challenge 3 (Optional): Run Spark/SQL</vt:lpstr>
      <vt:lpstr>Challenge 3 (Optional): Spurious error</vt:lpstr>
      <vt:lpstr>Challenge 3 (Optional): Success</vt:lpstr>
      <vt:lpstr>Challenge 3 (Optional): Definite Error (Resource)</vt:lpstr>
      <vt:lpstr>Practice Lab:</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dc:title>
  <dc:subject/>
  <dc:creator>Yen Wolf</dc:creator>
  <cp:keywords/>
  <dc:description/>
  <cp:lastModifiedBy>default</cp:lastModifiedBy>
  <cp:revision>37</cp:revision>
  <dcterms:created xsi:type="dcterms:W3CDTF">2018-03-30T00:33:11Z</dcterms:created>
  <dcterms:modified xsi:type="dcterms:W3CDTF">2018-07-27T19:48:56Z</dcterms:modified>
  <cp:category/>
</cp:coreProperties>
</file>